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7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charts/chart1.xml" ContentType="application/vnd.openxmlformats-officedocument.drawingml.chart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9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  <p:sldMasterId id="2147483696" r:id="rId2"/>
  </p:sldMasterIdLst>
  <p:notesMasterIdLst>
    <p:notesMasterId r:id="rId30"/>
  </p:notesMasterIdLst>
  <p:handoutMasterIdLst>
    <p:handoutMasterId r:id="rId31"/>
  </p:handoutMasterIdLst>
  <p:sldIdLst>
    <p:sldId id="317" r:id="rId3"/>
    <p:sldId id="257" r:id="rId4"/>
    <p:sldId id="259" r:id="rId5"/>
    <p:sldId id="281" r:id="rId6"/>
    <p:sldId id="280" r:id="rId7"/>
    <p:sldId id="4194" r:id="rId8"/>
    <p:sldId id="279" r:id="rId9"/>
    <p:sldId id="285" r:id="rId10"/>
    <p:sldId id="288" r:id="rId11"/>
    <p:sldId id="4202" r:id="rId12"/>
    <p:sldId id="287" r:id="rId13"/>
    <p:sldId id="282" r:id="rId14"/>
    <p:sldId id="304" r:id="rId15"/>
    <p:sldId id="286" r:id="rId16"/>
    <p:sldId id="292" r:id="rId17"/>
    <p:sldId id="268" r:id="rId18"/>
    <p:sldId id="276" r:id="rId19"/>
    <p:sldId id="293" r:id="rId20"/>
    <p:sldId id="267" r:id="rId21"/>
    <p:sldId id="305" r:id="rId22"/>
    <p:sldId id="299" r:id="rId23"/>
    <p:sldId id="4200" r:id="rId24"/>
    <p:sldId id="4198" r:id="rId25"/>
    <p:sldId id="4196" r:id="rId26"/>
    <p:sldId id="4197" r:id="rId27"/>
    <p:sldId id="4199" r:id="rId28"/>
    <p:sldId id="4192" r:id="rId29"/>
  </p:sldIdLst>
  <p:sldSz cx="12192000" cy="6858000"/>
  <p:notesSz cx="7010400" cy="92964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A0A3AC-2F8C-4517-B799-AF0ED43BB970}" v="142" dt="2020-02-11T15:32:15.9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6" autoAdjust="0"/>
    <p:restoredTop sz="82712" autoAdjust="0"/>
  </p:normalViewPr>
  <p:slideViewPr>
    <p:cSldViewPr snapToGrid="0">
      <p:cViewPr varScale="1">
        <p:scale>
          <a:sx n="119" d="100"/>
          <a:sy n="119" d="100"/>
        </p:scale>
        <p:origin x="224" y="2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4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uleck.kevin\AppData\Local\Temp\LCFEM\%7b593317F4-0F9B-4D8D-8854-0A95602C3944%7d\drag_spreadshe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Thrust Power, 67.5kft</a:t>
            </a:r>
          </a:p>
        </c:rich>
      </c:tx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'Drag Buildup'!$J$79</c:f>
              <c:strCache>
                <c:ptCount val="1"/>
                <c:pt idx="0">
                  <c:v>Power (W)</c:v>
                </c:pt>
              </c:strCache>
            </c:strRef>
          </c:tx>
          <c:marker>
            <c:symbol val="none"/>
          </c:marker>
          <c:xVal>
            <c:numRef>
              <c:f>'Drag Buildup'!$D$85:$D$93</c:f>
              <c:numCache>
                <c:formatCode>General</c:formatCode>
                <c:ptCount val="9"/>
                <c:pt idx="0">
                  <c:v>0.6</c:v>
                </c:pt>
                <c:pt idx="1">
                  <c:v>0.7</c:v>
                </c:pt>
                <c:pt idx="2">
                  <c:v>0.79999999999999993</c:v>
                </c:pt>
                <c:pt idx="3">
                  <c:v>0.89999999999999991</c:v>
                </c:pt>
                <c:pt idx="4">
                  <c:v>0.99999999999999989</c:v>
                </c:pt>
                <c:pt idx="5">
                  <c:v>1.0999999999999999</c:v>
                </c:pt>
                <c:pt idx="6">
                  <c:v>1.2</c:v>
                </c:pt>
                <c:pt idx="7">
                  <c:v>1.3</c:v>
                </c:pt>
                <c:pt idx="8">
                  <c:v>1.4000000000000001</c:v>
                </c:pt>
              </c:numCache>
            </c:numRef>
          </c:xVal>
          <c:yVal>
            <c:numRef>
              <c:f>'Drag Buildup'!$J$85:$J$93</c:f>
              <c:numCache>
                <c:formatCode>0</c:formatCode>
                <c:ptCount val="9"/>
                <c:pt idx="0">
                  <c:v>7160.0422541445596</c:v>
                </c:pt>
                <c:pt idx="1">
                  <c:v>6138.4902536855652</c:v>
                </c:pt>
                <c:pt idx="2">
                  <c:v>5453.2141989297188</c:v>
                </c:pt>
                <c:pt idx="3">
                  <c:v>5016.6306074148306</c:v>
                </c:pt>
                <c:pt idx="4">
                  <c:v>4738.4494204241464</c:v>
                </c:pt>
                <c:pt idx="5">
                  <c:v>4608.1937462031119</c:v>
                </c:pt>
                <c:pt idx="6">
                  <c:v>4661.8952836618591</c:v>
                </c:pt>
                <c:pt idx="7">
                  <c:v>4926.5760661696359</c:v>
                </c:pt>
                <c:pt idx="8">
                  <c:v>4840.190583777061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21C-4805-B3FF-0871B45AB1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902272"/>
        <c:axId val="42904192"/>
      </c:scatterChart>
      <c:valAx>
        <c:axId val="42902272"/>
        <c:scaling>
          <c:orientation val="minMax"/>
          <c:min val="0.5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CL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42904192"/>
        <c:crosses val="autoZero"/>
        <c:crossBetween val="midCat"/>
      </c:valAx>
      <c:valAx>
        <c:axId val="42904192"/>
        <c:scaling>
          <c:orientation val="minMax"/>
          <c:min val="40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Watts</a:t>
                </a: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crossAx val="42902272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1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A433C00-78F4-4097-8095-D77E642914AE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52C498F-1EBC-4BAC-80F6-BF9D4CC3C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19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A410B9F-C5C5-4F64-93A6-BE06FF8D981D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B7B137E-7433-479F-AC76-D67886837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03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B137E-7433-479F-AC76-D678868379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8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14AEB-E925-6944-8036-F73AB1A59D7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B137E-7433-479F-AC76-D678868379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55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B137E-7433-479F-AC76-D678868379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90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B137E-7433-479F-AC76-D678868379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88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B137E-7433-479F-AC76-D678868379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63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winter months (autumnal equinox to vernal equinox), flying south increases daylight.  However, in summer months (vernal equinox to autumnal equinox), moving North increases daylight.  A key takeaway is that airplane must be able to fly at least 11 hours on battery else it is a summer only airplane and might not even be able to cover equatorial regions!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B137E-7433-479F-AC76-D678868379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31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Alta cell spectral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B137E-7433-479F-AC76-D678868379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87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at variation of solar power over wing chord!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B137E-7433-479F-AC76-D678868379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73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B137E-7433-479F-AC76-D678868379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75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995A5BD-0C28-4503-AEB7-E1652EA5714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3084" y="3556345"/>
            <a:ext cx="10363200" cy="64678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Briefing to Customer </a:t>
            </a:r>
          </a:p>
          <a:p>
            <a:r>
              <a:rPr lang="en-US" dirty="0"/>
              <a:t>XYZ Organization 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3A9D0F4-6717-44BF-8BC9-213B736D38E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4739582"/>
            <a:ext cx="10363200" cy="1212643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Presenter Name </a:t>
            </a:r>
          </a:p>
          <a:p>
            <a:r>
              <a:rPr lang="en-US" dirty="0"/>
              <a:t>Presenter Title</a:t>
            </a:r>
          </a:p>
          <a:p>
            <a:r>
              <a:rPr lang="en-US" dirty="0"/>
              <a:t>Month, Year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F47E00-8BDF-4331-A054-C57923B0744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3084" y="1329599"/>
            <a:ext cx="10656696" cy="897147"/>
          </a:xfrm>
        </p:spPr>
        <p:txBody>
          <a:bodyPr anchor="t">
            <a:normAutofit/>
          </a:bodyPr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 - PAV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C41C8-E13E-43D4-99B0-F9AB7C9ED4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867D424-15CC-4B26-AE54-D42E949B4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89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9448800" cy="1752600"/>
          </a:xfrm>
        </p:spPr>
        <p:txBody>
          <a:bodyPr anchor="t">
            <a:noAutofit/>
          </a:bodyPr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705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66308"/>
            <a:ext cx="5384800" cy="499004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66308"/>
            <a:ext cx="5384800" cy="499004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1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urora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1436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955E7-E777-4605-9B8B-73A17C69C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01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F4098D-CC1F-47FC-86E2-F1FA296D06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3084" y="717124"/>
            <a:ext cx="10656696" cy="897147"/>
          </a:xfrm>
        </p:spPr>
        <p:txBody>
          <a:bodyPr anchor="t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- PAV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DDCBDD-B0E8-4A02-9AF5-16C854F796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3146" y="6229144"/>
            <a:ext cx="1064845" cy="492984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9784AF2-0B88-4F90-95F4-6237BA77C36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3084" y="3927281"/>
            <a:ext cx="10363200" cy="64678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Briefing to Customer </a:t>
            </a:r>
            <a:br>
              <a:rPr lang="en-US" dirty="0"/>
            </a:br>
            <a:r>
              <a:rPr lang="en-US" dirty="0"/>
              <a:t>XYZ Organization 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8FC2892-F3DD-46A3-9B9D-0FA61C889CD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4739582"/>
            <a:ext cx="10363200" cy="1212643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Presenter Name </a:t>
            </a:r>
            <a:br>
              <a:rPr lang="en-US" dirty="0"/>
            </a:br>
            <a:r>
              <a:rPr lang="en-US" dirty="0"/>
              <a:t>Presenter Title</a:t>
            </a:r>
            <a:br>
              <a:rPr lang="en-US" dirty="0"/>
            </a:br>
            <a:r>
              <a:rPr lang="en-US" dirty="0"/>
              <a:t>Month, Year </a:t>
            </a:r>
          </a:p>
        </p:txBody>
      </p:sp>
    </p:spTree>
    <p:extLst>
      <p:ext uri="{BB962C8B-B14F-4D97-AF65-F5344CB8AC3E}">
        <p14:creationId xmlns:p14="http://schemas.microsoft.com/office/powerpoint/2010/main" val="196268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B5A5E2-8B58-4CD0-A4EE-9C722DFA5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0192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25DDFE6-D273-4C1A-A608-A48F13B90FF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3084" y="3935907"/>
            <a:ext cx="10363200" cy="64678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Briefing to Customer </a:t>
            </a:r>
            <a:br>
              <a:rPr lang="en-US" dirty="0"/>
            </a:br>
            <a:r>
              <a:rPr lang="en-US" dirty="0"/>
              <a:t>XYZ Organization 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F166BFE-53C8-496F-AC30-0BC96812572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4739582"/>
            <a:ext cx="10363200" cy="1212643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Presenter Name </a:t>
            </a:r>
            <a:br>
              <a:rPr lang="en-US" dirty="0"/>
            </a:br>
            <a:r>
              <a:rPr lang="en-US" dirty="0"/>
              <a:t>Presenter Title</a:t>
            </a:r>
            <a:br>
              <a:rPr lang="en-US" dirty="0"/>
            </a:br>
            <a:r>
              <a:rPr lang="en-US" dirty="0"/>
              <a:t>Month, Year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5D71F92-3566-4923-90F1-4C1E5CB4EF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3084" y="743003"/>
            <a:ext cx="10656696" cy="897147"/>
          </a:xfrm>
        </p:spPr>
        <p:txBody>
          <a:bodyPr anchor="t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- Odysseus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B3E1CD-88B8-4201-BCDB-73FEC8D77B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3146" y="6229144"/>
            <a:ext cx="1064845" cy="49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99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B6718C-A2A4-457F-978C-376A1A522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96"/>
            <a:ext cx="12192000" cy="687019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A59D505-ED7F-40C6-9649-36454ECCAD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3084" y="941411"/>
            <a:ext cx="10656696" cy="897147"/>
          </a:xfrm>
        </p:spPr>
        <p:txBody>
          <a:bodyPr anchor="t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- Centaur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F2482BC-1D0A-42FE-9C31-BEFA720239E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3084" y="3953160"/>
            <a:ext cx="10363200" cy="64678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Briefing to Customer </a:t>
            </a:r>
            <a:br>
              <a:rPr lang="en-US" dirty="0"/>
            </a:br>
            <a:r>
              <a:rPr lang="en-US" dirty="0"/>
              <a:t>XYZ Organization 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BF39847D-8378-4CA8-8167-686E10B5E0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4739582"/>
            <a:ext cx="10363200" cy="1212643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Presenter Name </a:t>
            </a:r>
            <a:br>
              <a:rPr lang="en-US" dirty="0"/>
            </a:br>
            <a:r>
              <a:rPr lang="en-US" dirty="0"/>
              <a:t>Presenter Title</a:t>
            </a:r>
            <a:br>
              <a:rPr lang="en-US" dirty="0"/>
            </a:br>
            <a:r>
              <a:rPr lang="en-US" dirty="0"/>
              <a:t>Month, Year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B1E300-4D45-464D-B8AC-F238122C1B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3146" y="6229144"/>
            <a:ext cx="1064845" cy="49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21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A158BDB-E07E-4441-8611-DB15567B92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002167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think-cell Slide" r:id="rId5" imgW="423" imgH="424" progId="TCLayout.ActiveDocument.1">
                  <p:embed/>
                </p:oleObj>
              </mc:Choice>
              <mc:Fallback>
                <p:oleObj name="think-cell Slide" r:id="rId5" imgW="423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A158BDB-E07E-4441-8611-DB15567B92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14D2388-FF2D-4A60-B957-7D5868FA7E8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3BC69-7B69-4B54-B1F3-6FD5C5882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291"/>
            <a:ext cx="10515600" cy="5123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0C61F-85C9-44DE-AA41-E4789DEA8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5DB61-D8D7-4409-9540-6365C3E0D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7D424-15CC-4B26-AE54-D42E949B4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35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7893588-FD35-42A8-9CA8-BB49208F27D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14992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think-cell Slide" r:id="rId5" imgW="423" imgH="424" progId="TCLayout.ActiveDocument.1">
                  <p:embed/>
                </p:oleObj>
              </mc:Choice>
              <mc:Fallback>
                <p:oleObj name="think-cell Slide" r:id="rId5" imgW="423" imgH="42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7893588-FD35-42A8-9CA8-BB49208F27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3CA680EE-EE86-40A6-84EF-EE1BB6A932D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D82E5-DABD-4371-B42D-2F840C4D9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875"/>
            <a:ext cx="10515600" cy="5585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319EF-088D-47AD-A954-62BB04569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7D424-15CC-4B26-AE54-D42E949B4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6805F-18AD-4080-B494-14FF71BC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7CFE9F-E0C7-472E-BBDB-F9BB60582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B0DC38-9968-45A6-B97E-7F3373411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A0819-DD7E-41C8-8B66-0D7371777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7D424-15CC-4B26-AE54-D42E949B4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14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C6209-B09A-41FE-970B-1165D0E74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7D424-15CC-4B26-AE54-D42E949B403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533A537C-078D-4BF3-9104-B2B7A56CC2BB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169863" y="268136"/>
            <a:ext cx="11852275" cy="5847991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38954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C6209-B09A-41FE-970B-1165D0E74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70E0F-E37E-4D12-88E6-0B263BA0A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064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4.vml"/><Relationship Id="rId7" Type="http://schemas.openxmlformats.org/officeDocument/2006/relationships/image" Target="../media/image7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tags" Target="../tags/tag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1008AC0-9214-42B3-A25F-87056C3AF9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7319598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think-cell Slide" r:id="rId16" imgW="423" imgH="424" progId="TCLayout.ActiveDocument.1">
                  <p:embed/>
                </p:oleObj>
              </mc:Choice>
              <mc:Fallback>
                <p:oleObj name="think-cell Slide" r:id="rId16" imgW="423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1008AC0-9214-42B3-A25F-87056C3AF9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AD2783D-487D-4806-9023-DFB094953C90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D8FF6C-E11E-4B5A-B6F9-7D5BF4EBB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291"/>
            <a:ext cx="10515600" cy="493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1E054-8D0D-4AF1-A7AD-A5741FF76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96178-6878-43AE-8691-E6E81C8379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6648" y="6356350"/>
            <a:ext cx="4068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D66A4-1C5A-4C43-9E0F-8FFFD84EDA5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6CA28-EFB6-4F98-8888-B961DF683A7C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7026" y="6229144"/>
            <a:ext cx="1064847" cy="49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7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3" r:id="rId10"/>
    <p:sldLayoutId id="214748369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0033A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DE45BEC-2A33-4369-A803-31DE5C3231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3561914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think-cell Slide" r:id="rId5" imgW="423" imgH="424" progId="TCLayout.ActiveDocument.1">
                  <p:embed/>
                </p:oleObj>
              </mc:Choice>
              <mc:Fallback>
                <p:oleObj name="think-cell Slide" r:id="rId5" imgW="423" imgH="4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DE45BEC-2A33-4369-A803-31DE5C3231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D981518-FF0B-436F-BDF6-3C2756C4D7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5991" y="1958197"/>
            <a:ext cx="7480018" cy="279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53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1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tags" Target="../tags/tag27.xml"/><Relationship Id="rId7" Type="http://schemas.openxmlformats.org/officeDocument/2006/relationships/package" Target="../embeddings/Microsoft_Visio_Drawing.vsdx"/><Relationship Id="rId2" Type="http://schemas.openxmlformats.org/officeDocument/2006/relationships/tags" Target="../tags/tag2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tags" Target="../tags/tag29.xml"/><Relationship Id="rId7" Type="http://schemas.openxmlformats.org/officeDocument/2006/relationships/image" Target="../media/image26.jpeg"/><Relationship Id="rId2" Type="http://schemas.openxmlformats.org/officeDocument/2006/relationships/tags" Target="../tags/tag28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28.emf"/><Relationship Id="rId2" Type="http://schemas.openxmlformats.org/officeDocument/2006/relationships/tags" Target="../tags/tag30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tags" Target="../tags/tag33.xml"/><Relationship Id="rId7" Type="http://schemas.openxmlformats.org/officeDocument/2006/relationships/image" Target="../media/image1.emf"/><Relationship Id="rId2" Type="http://schemas.openxmlformats.org/officeDocument/2006/relationships/tags" Target="../tags/tag3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7.bin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31.jpeg"/><Relationship Id="rId2" Type="http://schemas.openxmlformats.org/officeDocument/2006/relationships/tags" Target="../tags/tag3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32.png"/><Relationship Id="rId2" Type="http://schemas.openxmlformats.org/officeDocument/2006/relationships/tags" Target="../tags/tag3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tags" Target="../tags/tag39.xml"/><Relationship Id="rId7" Type="http://schemas.openxmlformats.org/officeDocument/2006/relationships/chart" Target="../charts/chart1.xml"/><Relationship Id="rId2" Type="http://schemas.openxmlformats.org/officeDocument/2006/relationships/tags" Target="../tags/tag38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image" Target="../media/image34.png"/><Relationship Id="rId2" Type="http://schemas.openxmlformats.org/officeDocument/2006/relationships/tags" Target="../tags/tag40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tags" Target="../tags/tag43.xml"/><Relationship Id="rId7" Type="http://schemas.openxmlformats.org/officeDocument/2006/relationships/image" Target="../media/image1.emf"/><Relationship Id="rId2" Type="http://schemas.openxmlformats.org/officeDocument/2006/relationships/tags" Target="../tags/tag4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22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8.jpeg"/><Relationship Id="rId2" Type="http://schemas.openxmlformats.org/officeDocument/2006/relationships/tags" Target="../tags/tag4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2.xml"/><Relationship Id="rId7" Type="http://schemas.openxmlformats.org/officeDocument/2006/relationships/image" Target="../media/image1.em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10.jpe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image" Target="../media/image41.emf"/><Relationship Id="rId2" Type="http://schemas.openxmlformats.org/officeDocument/2006/relationships/tags" Target="../tags/tag4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26.bin"/><Relationship Id="rId4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1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42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7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43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3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44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9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engineering.fb.com/connectivity/open-sourcing-facebooks-solar-powered-aircraft-design-tools/" TargetMode="External"/><Relationship Id="rId3" Type="http://schemas.openxmlformats.org/officeDocument/2006/relationships/slideLayout" Target="../slideLayouts/slideLayout5.xml"/><Relationship Id="rId7" Type="http://schemas.openxmlformats.org/officeDocument/2006/relationships/hyperlink" Target="https://www.researchgate.net/publication/336455359_Review_of_Power_Device_for_Solar-Powered_Aircraft_Applications" TargetMode="External"/><Relationship Id="rId2" Type="http://schemas.openxmlformats.org/officeDocument/2006/relationships/tags" Target="../tags/tag54.xml"/><Relationship Id="rId1" Type="http://schemas.openxmlformats.org/officeDocument/2006/relationships/vmlDrawing" Target="../drawings/vmlDrawing30.vml"/><Relationship Id="rId6" Type="http://schemas.openxmlformats.org/officeDocument/2006/relationships/hyperlink" Target="https://www.researchgate.net/publication/228843407_Fly_Around_the_World_with_a_Solar_Powered_Airplane" TargetMode="External"/><Relationship Id="rId11" Type="http://schemas.openxmlformats.org/officeDocument/2006/relationships/hyperlink" Target="https://arc.aiaa.org/doi/10.2514/1.C034405" TargetMode="External"/><Relationship Id="rId5" Type="http://schemas.openxmlformats.org/officeDocument/2006/relationships/image" Target="../media/image15.emf"/><Relationship Id="rId10" Type="http://schemas.openxmlformats.org/officeDocument/2006/relationships/hyperlink" Target="https://research.fb.com/publications/hale-multidisciplinary-design-optimization-part-ii-solar-powered-flying-wing-aircraft/" TargetMode="External"/><Relationship Id="rId4" Type="http://schemas.openxmlformats.org/officeDocument/2006/relationships/oleObject" Target="../embeddings/oleObject30.bin"/><Relationship Id="rId9" Type="http://schemas.openxmlformats.org/officeDocument/2006/relationships/hyperlink" Target="https://research.fb.com/publications/hale-multidisciplinary-design-optimization-part-i-solar-powered-single-and-multiple-boom-aircraft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tags" Target="../tags/tag14.xml"/><Relationship Id="rId7" Type="http://schemas.openxmlformats.org/officeDocument/2006/relationships/image" Target="../media/image1.em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6.xml"/><Relationship Id="rId7" Type="http://schemas.openxmlformats.org/officeDocument/2006/relationships/image" Target="../media/image1.emf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18.xml"/><Relationship Id="rId7" Type="http://schemas.openxmlformats.org/officeDocument/2006/relationships/image" Target="../media/image1.emf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20.xml"/><Relationship Id="rId7" Type="http://schemas.openxmlformats.org/officeDocument/2006/relationships/image" Target="../media/image15.emf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18.emf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2.xml"/><Relationship Id="rId7" Type="http://schemas.openxmlformats.org/officeDocument/2006/relationships/image" Target="../media/image1.emf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hockley-Queisser_limit" TargetMode="External"/><Relationship Id="rId3" Type="http://schemas.openxmlformats.org/officeDocument/2006/relationships/tags" Target="../tags/tag24.xml"/><Relationship Id="rId7" Type="http://schemas.openxmlformats.org/officeDocument/2006/relationships/image" Target="../media/image20.png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11" Type="http://schemas.openxmlformats.org/officeDocument/2006/relationships/image" Target="../media/image23.png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2.jpe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7E4DD68-1F8A-4CA1-97CA-4851396A5B7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454885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think-cell Slide" r:id="rId6" imgW="423" imgH="424" progId="TCLayout.ActiveDocument.1">
                  <p:embed/>
                </p:oleObj>
              </mc:Choice>
              <mc:Fallback>
                <p:oleObj name="think-cell Slide" r:id="rId6" imgW="423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7E4DD68-1F8A-4CA1-97CA-4851396A5B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A2E12D7A-1581-497B-8C14-FFFB59B436F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Persistent Solar Powered Airplanes: Closing the </a:t>
            </a:r>
            <a:r>
              <a:rPr lang="en-US"/>
              <a:t>Energy Cycle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Kevin R. Uleck</a:t>
            </a:r>
          </a:p>
          <a:p>
            <a:r>
              <a:rPr lang="en-US" dirty="0"/>
              <a:t>11 February 2020</a:t>
            </a:r>
          </a:p>
          <a:p>
            <a:r>
              <a:rPr lang="en-US" dirty="0"/>
              <a:t>Uleck.kevin@aurora.aero</a:t>
            </a:r>
          </a:p>
        </p:txBody>
      </p:sp>
    </p:spTree>
    <p:extLst>
      <p:ext uri="{BB962C8B-B14F-4D97-AF65-F5344CB8AC3E}">
        <p14:creationId xmlns:p14="http://schemas.microsoft.com/office/powerpoint/2010/main" val="352016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D9E5D41-40F9-4FAE-A3BD-F1D891BC937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61341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D9E5D41-40F9-4FAE-A3BD-F1D891BC93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" name="Rectangle 188" hidden="1">
            <a:extLst>
              <a:ext uri="{FF2B5EF4-FFF2-40B4-BE49-F238E27FC236}">
                <a16:creationId xmlns:a16="http://schemas.microsoft.com/office/drawing/2014/main" id="{AEB7BB11-538C-427D-A6DF-041E8D13584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9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3939CB-5EDE-4551-9F36-6B3A66C6C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cell efficiency to useable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CB653-3A48-41CB-B23B-353A308BA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0114" y="5194189"/>
            <a:ext cx="8711771" cy="400653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Final installed solar conversion efficiency is affected by many factors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C52785-7298-4DED-82F7-9495091E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7D424-15CC-4B26-AE54-D42E949B4036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188" name="Object 187">
            <a:extLst>
              <a:ext uri="{FF2B5EF4-FFF2-40B4-BE49-F238E27FC236}">
                <a16:creationId xmlns:a16="http://schemas.microsoft.com/office/drawing/2014/main" id="{07B610DB-9343-4053-8674-9AFC48396D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1875548"/>
              </p:ext>
            </p:extLst>
          </p:nvPr>
        </p:nvGraphicFramePr>
        <p:xfrm>
          <a:off x="-104058" y="402350"/>
          <a:ext cx="14267005" cy="421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Visio" r:id="rId7" imgW="15194351" imgH="4480466" progId="Visio.Drawing.15">
                  <p:embed/>
                </p:oleObj>
              </mc:Choice>
              <mc:Fallback>
                <p:oleObj name="Visio" r:id="rId7" imgW="15194351" imgH="4480466" progId="Visio.Drawing.15">
                  <p:embed/>
                  <p:pic>
                    <p:nvPicPr>
                      <p:cNvPr id="188" name="Object 187">
                        <a:extLst>
                          <a:ext uri="{FF2B5EF4-FFF2-40B4-BE49-F238E27FC236}">
                            <a16:creationId xmlns:a16="http://schemas.microsoft.com/office/drawing/2014/main" id="{07B610DB-9343-4053-8674-9AFC48396D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104058" y="402350"/>
                        <a:ext cx="14267005" cy="421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5723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4C89B28-63A6-4033-82A7-6BFD9D081E5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162227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think-cell Slide" r:id="rId5" imgW="423" imgH="424" progId="TCLayout.ActiveDocument.1">
                  <p:embed/>
                </p:oleObj>
              </mc:Choice>
              <mc:Fallback>
                <p:oleObj name="think-cell Slide" r:id="rId5" imgW="423" imgH="42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4C89B28-63A6-4033-82A7-6BFD9D081E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1EF5C95D-7E6A-48FC-BA2A-4DE44058F3A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9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Energy In: Solar Panel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925690"/>
            <a:ext cx="11072327" cy="263031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Power collected is proportional to solar array size, more array = more energy!?</a:t>
            </a:r>
          </a:p>
          <a:p>
            <a:r>
              <a:rPr lang="en-US" dirty="0"/>
              <a:t>Factors to consider for aircraft application of solar array</a:t>
            </a:r>
          </a:p>
          <a:p>
            <a:pPr lvl="1"/>
            <a:r>
              <a:rPr lang="en-US" dirty="0"/>
              <a:t>Power/Weight: different solar cell technologies offer range of weight / area for different price, efficiency, and durability</a:t>
            </a:r>
          </a:p>
          <a:p>
            <a:pPr lvl="1"/>
            <a:r>
              <a:rPr lang="en-US" dirty="0"/>
              <a:t>Area available: wings and surfaces might need to be increased beyond aerodynamically required size</a:t>
            </a:r>
          </a:p>
          <a:p>
            <a:pPr lvl="1"/>
            <a:r>
              <a:rPr lang="en-US" dirty="0"/>
              <a:t>Orientation: Aerodynamically shaped surfaces offer different compromises to sun tracking </a:t>
            </a:r>
            <a:r>
              <a:rPr lang="en-US" dirty="0">
                <a:sym typeface="Wingdings" panose="05000000000000000000" pitchFamily="2" charset="2"/>
              </a:rPr>
              <a:t> collection factor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Flexibility  Durability and formability</a:t>
            </a:r>
            <a:endParaRPr lang="en-US" dirty="0"/>
          </a:p>
        </p:txBody>
      </p:sp>
      <p:pic>
        <p:nvPicPr>
          <p:cNvPr id="7170" name="Picture 2" descr="Image result for solar airplan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8" b="17250"/>
          <a:stretch/>
        </p:blipFill>
        <p:spPr bwMode="auto">
          <a:xfrm>
            <a:off x="609599" y="3368729"/>
            <a:ext cx="6222389" cy="270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solar airplan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25"/>
          <a:stretch/>
        </p:blipFill>
        <p:spPr bwMode="auto">
          <a:xfrm>
            <a:off x="6852213" y="3368729"/>
            <a:ext cx="4608734" cy="270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79866" y="6117289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SolarImpulse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54633" y="611728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Helios</a:t>
            </a:r>
          </a:p>
        </p:txBody>
      </p:sp>
    </p:spTree>
    <p:extLst>
      <p:ext uri="{BB962C8B-B14F-4D97-AF65-F5344CB8AC3E}">
        <p14:creationId xmlns:p14="http://schemas.microsoft.com/office/powerpoint/2010/main" val="3721512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73D3948-C253-4A7B-A484-CCA5923AF22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804644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think-cell Slide" r:id="rId5" imgW="423" imgH="424" progId="TCLayout.ActiveDocument.1">
                  <p:embed/>
                </p:oleObj>
              </mc:Choice>
              <mc:Fallback>
                <p:oleObj name="think-cell Slide" r:id="rId5" imgW="423" imgH="42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73D3948-C253-4A7B-A484-CCA5923AF2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66EE008-F242-4F01-BD6F-AF0E98DB963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9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Energy In: Incident Flux Collection Factor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11318"/>
            <a:ext cx="4715753" cy="5122088"/>
          </a:xfrm>
        </p:spPr>
        <p:txBody>
          <a:bodyPr>
            <a:normAutofit fontScale="92500"/>
          </a:bodyPr>
          <a:lstStyle/>
          <a:p>
            <a:r>
              <a:rPr lang="en-US" dirty="0"/>
              <a:t>Angle between sun vector and solar panel surface normal </a:t>
            </a:r>
            <a:r>
              <a:rPr lang="en-US" dirty="0">
                <a:sym typeface="Wingdings" panose="05000000000000000000" pitchFamily="2" charset="2"/>
              </a:rPr>
              <a:t>determines incident power (cosine losses)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Sun vector normal to panel  100% power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Sun vector parallel to panel  0% power</a:t>
            </a:r>
          </a:p>
          <a:p>
            <a:r>
              <a:rPr lang="en-US" dirty="0">
                <a:sym typeface="Wingdings" panose="05000000000000000000" pitchFamily="2" charset="2"/>
              </a:rPr>
              <a:t>Additional losses at low solar incidence angles due to surface reflection</a:t>
            </a:r>
          </a:p>
          <a:p>
            <a:r>
              <a:rPr lang="en-US" dirty="0"/>
              <a:t>Angle depends on sun elevation, and aircraft attitude</a:t>
            </a:r>
          </a:p>
          <a:p>
            <a:pPr lvl="1"/>
            <a:r>
              <a:rPr lang="en-US" dirty="0"/>
              <a:t>Changes throughout the day and with vehicle heading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353" y="817935"/>
            <a:ext cx="6866647" cy="5122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4204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5F66FB4C-B56B-43B6-8B9F-5370C49E91B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817179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think-cell Slide" r:id="rId6" imgW="423" imgH="424" progId="TCLayout.ActiveDocument.1">
                  <p:embed/>
                </p:oleObj>
              </mc:Choice>
              <mc:Fallback>
                <p:oleObj name="think-cell Slide" r:id="rId6" imgW="423" imgH="42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5F66FB4C-B56B-43B6-8B9F-5370C49E91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B71EDF6E-611C-4673-A48B-D1C2748AF9C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9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Energy In: Collection Factor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2448"/>
            <a:ext cx="10515600" cy="4351338"/>
          </a:xfrm>
        </p:spPr>
        <p:txBody>
          <a:bodyPr/>
          <a:lstStyle/>
          <a:p>
            <a:r>
              <a:rPr lang="en-US" dirty="0"/>
              <a:t>Aircraft geometry affects relative solar incidence angle, and surface shadowing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42" y="2029459"/>
            <a:ext cx="5826436" cy="4367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 t="14580" r="52062" b="13054"/>
          <a:stretch/>
        </p:blipFill>
        <p:spPr bwMode="auto">
          <a:xfrm>
            <a:off x="6326978" y="1328484"/>
            <a:ext cx="5364480" cy="4871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5009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4479A51-C77C-4420-B300-23D57B18CEF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40960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think-cell Slide" r:id="rId5" imgW="423" imgH="424" progId="TCLayout.ActiveDocument.1">
                  <p:embed/>
                </p:oleObj>
              </mc:Choice>
              <mc:Fallback>
                <p:oleObj name="think-cell Slide" r:id="rId5" imgW="423" imgH="42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4479A51-C77C-4420-B300-23D57B18CE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B9BBE2B-DE1B-4BE7-AEAC-35AABD90AFA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9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Energy In: Solar Cell Power Point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11318"/>
            <a:ext cx="5535168" cy="4438582"/>
          </a:xfrm>
        </p:spPr>
        <p:txBody>
          <a:bodyPr>
            <a:normAutofit/>
          </a:bodyPr>
          <a:lstStyle/>
          <a:p>
            <a:r>
              <a:rPr lang="en-US" dirty="0"/>
              <a:t>Solar cell can be operated at any voltage from full short up to junction voltage (V</a:t>
            </a:r>
            <a:r>
              <a:rPr lang="en-US" baseline="-25000" dirty="0"/>
              <a:t>OC</a:t>
            </a:r>
            <a:r>
              <a:rPr lang="en-US" dirty="0"/>
              <a:t>)</a:t>
            </a:r>
          </a:p>
          <a:p>
            <a:r>
              <a:rPr lang="en-US" dirty="0"/>
              <a:t>Power output is product of current * voltage</a:t>
            </a:r>
          </a:p>
          <a:p>
            <a:r>
              <a:rPr lang="en-US" dirty="0"/>
              <a:t>Circuit voltage regulation required to operate solar cell at </a:t>
            </a:r>
            <a:r>
              <a:rPr lang="en-US" i="1" dirty="0"/>
              <a:t>peak power point </a:t>
            </a:r>
            <a:r>
              <a:rPr lang="en-US" dirty="0"/>
              <a:t>to obtain maximum output</a:t>
            </a:r>
          </a:p>
          <a:p>
            <a:pPr lvl="1"/>
            <a:r>
              <a:rPr lang="en-US" dirty="0"/>
              <a:t>Typically achieved through </a:t>
            </a:r>
            <a:r>
              <a:rPr lang="en-US" i="1" dirty="0"/>
              <a:t>Maximum Peak Power Point </a:t>
            </a:r>
            <a:r>
              <a:rPr lang="en-US" dirty="0"/>
              <a:t>trackers, essentially DC-DC converters setting circuit voltage</a:t>
            </a:r>
          </a:p>
        </p:txBody>
      </p:sp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785" y="1196730"/>
            <a:ext cx="566737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123773-4865-42C2-836F-C65425056EDD}"/>
              </a:ext>
            </a:extLst>
          </p:cNvPr>
          <p:cNvSpPr txBox="1"/>
          <p:nvPr/>
        </p:nvSpPr>
        <p:spPr>
          <a:xfrm>
            <a:off x="649385" y="5635312"/>
            <a:ext cx="10990766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Achieving maximum efficiency requires dynamic matching of load to solar array output</a:t>
            </a:r>
          </a:p>
        </p:txBody>
      </p:sp>
    </p:spTree>
    <p:extLst>
      <p:ext uri="{BB962C8B-B14F-4D97-AF65-F5344CB8AC3E}">
        <p14:creationId xmlns:p14="http://schemas.microsoft.com/office/powerpoint/2010/main" val="3814589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70045E1-6281-4D63-AB50-9DCF6F3E228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147791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think-cell Slide" r:id="rId5" imgW="423" imgH="424" progId="TCLayout.ActiveDocument.1">
                  <p:embed/>
                </p:oleObj>
              </mc:Choice>
              <mc:Fallback>
                <p:oleObj name="think-cell Slide" r:id="rId5" imgW="423" imgH="42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70045E1-6281-4D63-AB50-9DCF6F3E22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69A9D3E-8455-4FEF-9855-3054D4C180F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9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Energy Required: Daily Energy Breakdown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11318"/>
            <a:ext cx="4572000" cy="5122088"/>
          </a:xfrm>
        </p:spPr>
        <p:txBody>
          <a:bodyPr/>
          <a:lstStyle/>
          <a:p>
            <a:pPr fontAlgn="ctr"/>
            <a:r>
              <a:rPr lang="en-US" dirty="0"/>
              <a:t>Question to answer: How much energy is needed to fly for 24 hours?</a:t>
            </a:r>
          </a:p>
          <a:p>
            <a:pPr lvl="1" fontAlgn="ctr"/>
            <a:r>
              <a:rPr lang="en-US" dirty="0"/>
              <a:t>Majority of energy goes to propulsion</a:t>
            </a:r>
          </a:p>
          <a:p>
            <a:pPr lvl="1" fontAlgn="ctr"/>
            <a:r>
              <a:rPr lang="en-US" dirty="0"/>
              <a:t>Propulsion Energy = Power * Time = Thrust*Velocity * 24 hours</a:t>
            </a:r>
          </a:p>
          <a:p>
            <a:pPr lvl="1" fontAlgn="ctr"/>
            <a:endParaRPr lang="en-US" dirty="0"/>
          </a:p>
          <a:p>
            <a:pPr lvl="1" font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31166" t="3743" r="14208" b="1480"/>
          <a:stretch/>
        </p:blipFill>
        <p:spPr>
          <a:xfrm>
            <a:off x="5181600" y="1354238"/>
            <a:ext cx="6400800" cy="363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4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A0EADF5-80F3-4BCC-BC1F-0A0D35026C6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594853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think-cell Slide" r:id="rId5" imgW="423" imgH="424" progId="TCLayout.ActiveDocument.1">
                  <p:embed/>
                </p:oleObj>
              </mc:Choice>
              <mc:Fallback>
                <p:oleObj name="think-cell Slide" r:id="rId5" imgW="423" imgH="42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A0EADF5-80F3-4BCC-BC1F-0A0D35026C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9CC3ECD-9D87-49A8-B3BF-F965DADEAF1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9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Propulsion Power Required = Thrust X Airspeed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9126" y="914399"/>
            <a:ext cx="6041984" cy="5139159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800" dirty="0"/>
              <a:t>For steady level flight, Thrust = Drag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800" i="1" dirty="0"/>
              <a:t>Drag</a:t>
            </a:r>
            <a:r>
              <a:rPr lang="en-US" sz="2800" dirty="0"/>
              <a:t> = Weight/(L/D)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600" dirty="0"/>
              <a:t>L/D = Lift-to-Drag ratio, measure of aerodynamic efficiency.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Determined by aerodynamic profile and operating condition</a:t>
            </a:r>
          </a:p>
          <a:p>
            <a:pPr lvl="2">
              <a:spcBef>
                <a:spcPts val="600"/>
              </a:spcBef>
            </a:pPr>
            <a:r>
              <a:rPr lang="en-US" sz="2200" dirty="0"/>
              <a:t>Minimum power airspeed</a:t>
            </a:r>
          </a:p>
          <a:p>
            <a:pPr lvl="1">
              <a:spcBef>
                <a:spcPts val="600"/>
              </a:spcBef>
            </a:pPr>
            <a:r>
              <a:rPr lang="en-US" sz="2600" dirty="0"/>
              <a:t>Drag is proportional to </a:t>
            </a:r>
            <a:r>
              <a:rPr lang="en-US" sz="2600" u="sng" dirty="0"/>
              <a:t>Weight</a:t>
            </a:r>
          </a:p>
          <a:p>
            <a:pPr lvl="1">
              <a:spcBef>
                <a:spcPts val="600"/>
              </a:spcBef>
            </a:pPr>
            <a:r>
              <a:rPr lang="en-US" sz="2600" dirty="0"/>
              <a:t>Drag is proportional to </a:t>
            </a:r>
            <a:r>
              <a:rPr lang="en-US" sz="2600" u="sng" dirty="0"/>
              <a:t>Airspeed</a:t>
            </a:r>
            <a:r>
              <a:rPr lang="en-US" sz="2600" u="sng" baseline="30000" dirty="0"/>
              <a:t>2</a:t>
            </a:r>
            <a:endParaRPr lang="en-US" sz="2600" u="sng" dirty="0"/>
          </a:p>
          <a:p>
            <a:pPr>
              <a:spcBef>
                <a:spcPts val="600"/>
              </a:spcBef>
            </a:pPr>
            <a:r>
              <a:rPr lang="en-US" sz="2800" dirty="0"/>
              <a:t>Thrust Power = Thrust * Airspeed</a:t>
            </a:r>
          </a:p>
          <a:p>
            <a:pPr lvl="1">
              <a:spcBef>
                <a:spcPts val="600"/>
              </a:spcBef>
            </a:pPr>
            <a:r>
              <a:rPr lang="en-US" sz="2600" dirty="0"/>
              <a:t>Power required is proportional to airspeed </a:t>
            </a:r>
            <a:r>
              <a:rPr lang="en-US" sz="2600" u="sng" dirty="0"/>
              <a:t>cubed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2600" dirty="0"/>
              <a:t>To minimize power required, </a:t>
            </a:r>
            <a:r>
              <a:rPr lang="en-US" sz="2600" u="sng" dirty="0"/>
              <a:t>fly slow</a:t>
            </a:r>
            <a:r>
              <a:rPr lang="en-US" sz="2600" dirty="0"/>
              <a:t>!</a:t>
            </a:r>
          </a:p>
          <a:p>
            <a:pPr lvl="2">
              <a:spcBef>
                <a:spcPts val="600"/>
              </a:spcBef>
            </a:pPr>
            <a:endParaRPr lang="en-US" sz="2200" dirty="0"/>
          </a:p>
        </p:txBody>
      </p:sp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0963410"/>
              </p:ext>
            </p:extLst>
          </p:nvPr>
        </p:nvGraphicFramePr>
        <p:xfrm>
          <a:off x="7292052" y="2674385"/>
          <a:ext cx="4210128" cy="3153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9526691" y="431999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rPr>
              <a:t>Op Point</a:t>
            </a:r>
          </a:p>
        </p:txBody>
      </p:sp>
      <p:pic>
        <p:nvPicPr>
          <p:cNvPr id="12290" name="Picture 2" descr="Related image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485" y="464585"/>
            <a:ext cx="421957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/>
          <p:cNvCxnSpPr/>
          <p:nvPr/>
        </p:nvCxnSpPr>
        <p:spPr>
          <a:xfrm flipV="1">
            <a:off x="9811273" y="4861539"/>
            <a:ext cx="513184" cy="9331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067865" y="4746733"/>
            <a:ext cx="0" cy="24765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565DC42-B0C4-4BA1-8FC9-4667CD8A7860}"/>
              </a:ext>
            </a:extLst>
          </p:cNvPr>
          <p:cNvSpPr txBox="1"/>
          <p:nvPr/>
        </p:nvSpPr>
        <p:spPr>
          <a:xfrm>
            <a:off x="8293965" y="5700981"/>
            <a:ext cx="2815322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Odysseus cruises on 6.5 </a:t>
            </a:r>
            <a:r>
              <a:rPr lang="en-US" b="1" dirty="0" err="1"/>
              <a:t>hp</a:t>
            </a:r>
            <a:r>
              <a:rPr lang="en-US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1987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7229FD6-433E-444A-87E2-AE578AC7C3A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950790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name="think-cell Slide" r:id="rId5" imgW="423" imgH="424" progId="TCLayout.ActiveDocument.1">
                  <p:embed/>
                </p:oleObj>
              </mc:Choice>
              <mc:Fallback>
                <p:oleObj name="think-cell Slide" r:id="rId5" imgW="423" imgH="42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7229FD6-433E-444A-87E2-AE578AC7C3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A1F3A8F4-B891-4CC1-8E04-9A991723C69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9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slow can we fly? Must stay on station against winds!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201" y="6177776"/>
            <a:ext cx="10837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4F81BD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99th Percentile wind speeds (m/s) at 50 mbar pressure level (approximately 67,500 ft)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AFA5385-E990-401C-AF3A-A7A1F5B629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2" t="7784" r="9397" b="13213"/>
          <a:stretch/>
        </p:blipFill>
        <p:spPr bwMode="auto">
          <a:xfrm>
            <a:off x="659905" y="647042"/>
            <a:ext cx="10928712" cy="5604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9563FF-D940-46B8-96DC-8A4BB6B4E5F6}"/>
              </a:ext>
            </a:extLst>
          </p:cNvPr>
          <p:cNvSpPr txBox="1"/>
          <p:nvPr/>
        </p:nvSpPr>
        <p:spPr>
          <a:xfrm>
            <a:off x="6746033" y="606490"/>
            <a:ext cx="4347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Source: NOAA NCEP/NCAR Reanalysis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962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7141A894-8777-4641-AB93-72A264474CB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376851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" name="think-cell Slide" r:id="rId6" imgW="423" imgH="424" progId="TCLayout.ActiveDocument.1">
                  <p:embed/>
                </p:oleObj>
              </mc:Choice>
              <mc:Fallback>
                <p:oleObj name="think-cell Slide" r:id="rId6" imgW="423" imgH="42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7141A894-8777-4641-AB93-72A264474C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4247FFED-5B52-437F-B741-403CD915796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9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Energy Required: Night and 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416" y="925432"/>
            <a:ext cx="7015750" cy="17354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power system modes:</a:t>
            </a:r>
          </a:p>
          <a:p>
            <a:r>
              <a:rPr lang="en-US" dirty="0"/>
              <a:t>Daytime: Solar array power &gt; required power</a:t>
            </a:r>
          </a:p>
          <a:p>
            <a:pPr lvl="1"/>
            <a:r>
              <a:rPr lang="en-US" dirty="0"/>
              <a:t>Array power </a:t>
            </a:r>
            <a:r>
              <a:rPr lang="en-US" dirty="0">
                <a:sym typeface="Wingdings" panose="05000000000000000000" pitchFamily="2" charset="2"/>
              </a:rPr>
              <a:t> propulsion motors, avionics, &amp; charge battery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2" descr="Image result for gasoline energy density">
            <a:extLst>
              <a:ext uri="{FF2B5EF4-FFF2-40B4-BE49-F238E27FC236}">
                <a16:creationId xmlns:a16="http://schemas.microsoft.com/office/drawing/2014/main" id="{2295BBAF-9617-42A5-BFCF-83FF33F9A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298" y="74139"/>
            <a:ext cx="4772302" cy="341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1D35E7-C447-4536-9D7A-D62182C831A4}"/>
              </a:ext>
            </a:extLst>
          </p:cNvPr>
          <p:cNvSpPr txBox="1">
            <a:spLocks/>
          </p:cNvSpPr>
          <p:nvPr/>
        </p:nvSpPr>
        <p:spPr>
          <a:xfrm>
            <a:off x="292100" y="2475038"/>
            <a:ext cx="6882882" cy="41123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20000"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Nighttime: All required power from onboard batteries</a:t>
            </a:r>
          </a:p>
          <a:p>
            <a:pPr lvl="1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Required battery capacity = 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Power required * length of night</a:t>
            </a:r>
          </a:p>
          <a:p>
            <a:pPr lvl="2"/>
            <a:r>
              <a:rPr lang="en-US" i="1" dirty="0">
                <a:solidFill>
                  <a:schemeClr val="tx1"/>
                </a:solidFill>
                <a:sym typeface="Wingdings" panose="05000000000000000000" pitchFamily="2" charset="2"/>
              </a:rPr>
              <a:t>Sets required battery size &amp; mass</a:t>
            </a:r>
          </a:p>
          <a:p>
            <a:pPr lvl="1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Typical battery energy storage density ranges from 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50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Wh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/kg for lead-acid to 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400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Wh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/kg for emerging technology lithium battery types</a:t>
            </a:r>
          </a:p>
          <a:p>
            <a:pPr lvl="2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Gasoline and diesel ~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4,000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Wh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/kg usable (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1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2,000 </a:t>
            </a:r>
            <a:r>
              <a:rPr 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Wh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/kg X 33% </a:t>
            </a:r>
            <a:r>
              <a:rPr lang="el-GR" dirty="0">
                <a:solidFill>
                  <a:schemeClr val="tx1"/>
                </a:solidFill>
                <a:sym typeface="Wingdings" panose="05000000000000000000" pitchFamily="2" charset="2"/>
              </a:rPr>
              <a:t>η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)  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&gt;10x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the best batteries available today!!</a:t>
            </a:r>
          </a:p>
          <a:p>
            <a:pPr lvl="1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Battery energy storage has 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loss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 – energy recovered ~90-95% of energy input</a:t>
            </a:r>
          </a:p>
          <a:p>
            <a:pPr lvl="1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Must account for 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battery packaging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, typically 15-25% of cell mass</a:t>
            </a:r>
          </a:p>
          <a:p>
            <a:pPr lvl="1"/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2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Image result for battery energy density">
            <a:extLst>
              <a:ext uri="{FF2B5EF4-FFF2-40B4-BE49-F238E27FC236}">
                <a16:creationId xmlns:a16="http://schemas.microsoft.com/office/drawing/2014/main" id="{F3A530F0-8950-4AAE-8E69-AD8BD6D76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005" y="3289301"/>
            <a:ext cx="4964802" cy="329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tar: 5 Points 6">
            <a:extLst>
              <a:ext uri="{FF2B5EF4-FFF2-40B4-BE49-F238E27FC236}">
                <a16:creationId xmlns:a16="http://schemas.microsoft.com/office/drawing/2014/main" id="{0444EA59-2B3C-4A3C-933E-E971732447DA}"/>
              </a:ext>
            </a:extLst>
          </p:cNvPr>
          <p:cNvSpPr/>
          <p:nvPr/>
        </p:nvSpPr>
        <p:spPr>
          <a:xfrm>
            <a:off x="8547100" y="4326480"/>
            <a:ext cx="308610" cy="342900"/>
          </a:xfrm>
          <a:prstGeom prst="star5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04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2A7B1C4-9CFB-4EC4-9571-504C9E70DDA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12878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5" name="think-cell Slide" r:id="rId4" imgW="423" imgH="424" progId="TCLayout.ActiveDocument.1">
                  <p:embed/>
                </p:oleObj>
              </mc:Choice>
              <mc:Fallback>
                <p:oleObj name="think-cell Slide" r:id="rId4" imgW="423" imgH="42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2A7B1C4-9CFB-4EC4-9571-504C9E70DD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Mass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6272" y="4942057"/>
            <a:ext cx="11019453" cy="1509006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Wing loading ~1 </a:t>
            </a:r>
            <a:r>
              <a:rPr lang="en-US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psf</a:t>
            </a: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 </a:t>
            </a:r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  <a:sym typeface="Wingdings" panose="05000000000000000000" pitchFamily="2" charset="2"/>
              </a:rPr>
              <a:t> very light structures &amp; systems!</a:t>
            </a:r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Energy storage accounts for 42% total mass in Odysseus. Location and distribution of this mass drives structure</a:t>
            </a:r>
          </a:p>
          <a:p>
            <a:r>
              <a:rPr lang="en-US" dirty="0">
                <a:solidFill>
                  <a:prstClr val="black">
                    <a:lumMod val="85000"/>
                    <a:lumOff val="15000"/>
                  </a:prstClr>
                </a:solidFill>
              </a:rPr>
              <a:t>3.8% payload fraction!</a:t>
            </a:r>
          </a:p>
          <a:p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010400" y="777241"/>
            <a:ext cx="3352800" cy="13563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</a:pPr>
            <a:endParaRPr lang="en-US" sz="20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9" t="11215" r="25707" b="7951"/>
          <a:stretch/>
        </p:blipFill>
        <p:spPr bwMode="auto">
          <a:xfrm>
            <a:off x="3862873" y="254291"/>
            <a:ext cx="4148966" cy="3623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Image result for solar airplane structur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669" y="144134"/>
            <a:ext cx="2716996" cy="164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189051" y="1831346"/>
            <a:ext cx="2721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Ultra-Lightweight Structures &amp; Components!!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4277" y="2855099"/>
            <a:ext cx="2915843" cy="1802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B3D3C1-04FA-46A7-9154-070C70B398BC}"/>
              </a:ext>
            </a:extLst>
          </p:cNvPr>
          <p:cNvSpPr txBox="1"/>
          <p:nvPr/>
        </p:nvSpPr>
        <p:spPr>
          <a:xfrm>
            <a:off x="4090418" y="3872035"/>
            <a:ext cx="4011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Odysseus baseline mass distribution</a:t>
            </a:r>
          </a:p>
          <a:p>
            <a:pPr algn="ctr"/>
            <a:r>
              <a:rPr lang="en-US" sz="1400" dirty="0"/>
              <a:t>Aurora proprietary information – not for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2325FE-62EE-44CE-BA9F-F8BDC7519A3F}"/>
              </a:ext>
            </a:extLst>
          </p:cNvPr>
          <p:cNvSpPr txBox="1"/>
          <p:nvPr/>
        </p:nvSpPr>
        <p:spPr>
          <a:xfrm>
            <a:off x="600295" y="1133645"/>
            <a:ext cx="349012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i="1" dirty="0"/>
              <a:t>Everything must be lightweight!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C71846-3211-467B-B8CB-938EE857D9DD}"/>
              </a:ext>
            </a:extLst>
          </p:cNvPr>
          <p:cNvGrpSpPr/>
          <p:nvPr/>
        </p:nvGrpSpPr>
        <p:grpSpPr>
          <a:xfrm>
            <a:off x="518937" y="2056398"/>
            <a:ext cx="3652838" cy="2774562"/>
            <a:chOff x="518937" y="2056398"/>
            <a:chExt cx="3652838" cy="27745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B29ABCF-6D5B-447C-9305-99494409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8937" y="2056398"/>
              <a:ext cx="3652838" cy="25431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5ADEAD-C5A5-44D4-B245-96B96F7991A0}"/>
                </a:ext>
              </a:extLst>
            </p:cNvPr>
            <p:cNvSpPr txBox="1"/>
            <p:nvPr/>
          </p:nvSpPr>
          <p:spPr>
            <a:xfrm>
              <a:off x="1390261" y="4461628"/>
              <a:ext cx="12007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From Ref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19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554DEB6-11DB-4D10-9921-A63AEB7F1F6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553829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think-cell Slide" r:id="rId6" imgW="423" imgH="424" progId="TCLayout.ActiveDocument.1">
                  <p:embed/>
                </p:oleObj>
              </mc:Choice>
              <mc:Fallback>
                <p:oleObj name="think-cell Slide" r:id="rId6" imgW="423" imgH="42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554DEB6-11DB-4D10-9921-A63AEB7F1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5737661-5798-4A6E-A813-07120B683DA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5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6343"/>
            <a:ext cx="10515600" cy="493857"/>
          </a:xfrm>
        </p:spPr>
        <p:txBody>
          <a:bodyPr>
            <a:normAutofit fontScale="90000"/>
          </a:bodyPr>
          <a:lstStyle/>
          <a:p>
            <a:r>
              <a:rPr lang="en-US" dirty="0"/>
              <a:t>Kevin R. Uleck, PhD</a:t>
            </a:r>
            <a:br>
              <a:rPr lang="en-US" dirty="0"/>
            </a:br>
            <a:r>
              <a:rPr lang="en-US" sz="2800" dirty="0"/>
              <a:t>Program Manager, Odysseus Solar UAV, </a:t>
            </a:r>
            <a:br>
              <a:rPr lang="en-US" sz="2800" dirty="0"/>
            </a:br>
            <a:r>
              <a:rPr lang="en-US" sz="2800" dirty="0"/>
              <a:t>Aurora Flight Sciences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28338" y="1241512"/>
            <a:ext cx="5192404" cy="47993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UAV Experience:</a:t>
            </a:r>
          </a:p>
          <a:p>
            <a:pPr marL="0" indent="0" algn="ctr">
              <a:buNone/>
            </a:pPr>
            <a:r>
              <a:rPr lang="en-US" sz="2600" i="1" dirty="0"/>
              <a:t>Concept Study through Program of Record</a:t>
            </a:r>
          </a:p>
          <a:p>
            <a:pPr lvl="1"/>
            <a:r>
              <a:rPr lang="en-US" dirty="0"/>
              <a:t>Aurora Flight Sciences (Since 2002)</a:t>
            </a:r>
          </a:p>
          <a:p>
            <a:pPr lvl="2"/>
            <a:r>
              <a:rPr lang="en-US" dirty="0"/>
              <a:t>Perseus-B</a:t>
            </a:r>
          </a:p>
          <a:p>
            <a:pPr lvl="2"/>
            <a:r>
              <a:rPr lang="en-US" dirty="0"/>
              <a:t>CUAV / GoldenEye-100</a:t>
            </a:r>
          </a:p>
          <a:p>
            <a:pPr lvl="2"/>
            <a:r>
              <a:rPr lang="en-US" dirty="0"/>
              <a:t>GoldenEye-50</a:t>
            </a:r>
          </a:p>
          <a:p>
            <a:pPr lvl="2"/>
            <a:r>
              <a:rPr lang="en-US" dirty="0"/>
              <a:t>OAV-II / GoldenEye-80</a:t>
            </a:r>
          </a:p>
          <a:p>
            <a:pPr lvl="2"/>
            <a:r>
              <a:rPr lang="en-US" dirty="0"/>
              <a:t>Excalibur</a:t>
            </a:r>
          </a:p>
          <a:p>
            <a:pPr lvl="2"/>
            <a:r>
              <a:rPr lang="en-US" dirty="0"/>
              <a:t>Vulture: </a:t>
            </a:r>
          </a:p>
          <a:p>
            <a:pPr lvl="2"/>
            <a:r>
              <a:rPr lang="en-US" dirty="0" err="1"/>
              <a:t>RapidEye</a:t>
            </a:r>
            <a:endParaRPr lang="en-US" dirty="0"/>
          </a:p>
          <a:p>
            <a:pPr lvl="2"/>
            <a:r>
              <a:rPr lang="en-US" dirty="0"/>
              <a:t>High altitude airship (LM sub)</a:t>
            </a:r>
          </a:p>
          <a:p>
            <a:pPr lvl="2"/>
            <a:r>
              <a:rPr lang="en-US" dirty="0"/>
              <a:t>Solar UAV (PM, present)</a:t>
            </a:r>
          </a:p>
          <a:p>
            <a:pPr lvl="1"/>
            <a:r>
              <a:rPr lang="en-US" dirty="0"/>
              <a:t>Raytheon</a:t>
            </a:r>
          </a:p>
          <a:p>
            <a:pPr lvl="2"/>
            <a:r>
              <a:rPr lang="en-US" dirty="0" err="1"/>
              <a:t>KillerBee</a:t>
            </a:r>
            <a:endParaRPr lang="en-US" dirty="0"/>
          </a:p>
          <a:p>
            <a:pPr lvl="1"/>
            <a:r>
              <a:rPr lang="en-US" dirty="0"/>
              <a:t>AAI / Textron</a:t>
            </a:r>
          </a:p>
          <a:p>
            <a:pPr lvl="2"/>
            <a:r>
              <a:rPr lang="en-US" dirty="0"/>
              <a:t>Shadow 200 (RQ-7B)</a:t>
            </a:r>
          </a:p>
          <a:p>
            <a:pPr lvl="2"/>
            <a:r>
              <a:rPr lang="en-US" dirty="0"/>
              <a:t>Shadow M2</a:t>
            </a:r>
          </a:p>
          <a:p>
            <a:pPr lvl="2"/>
            <a:r>
              <a:rPr lang="en-US" dirty="0" err="1"/>
              <a:t>Aerosonde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5207434" y="1241512"/>
            <a:ext cx="4271103" cy="29121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Education:</a:t>
            </a:r>
          </a:p>
          <a:p>
            <a:pPr lvl="1"/>
            <a:r>
              <a:rPr lang="en-US" sz="2000" dirty="0"/>
              <a:t>BS, MS, PhD @ U. Maryland</a:t>
            </a:r>
          </a:p>
          <a:p>
            <a:pPr lvl="2"/>
            <a:r>
              <a:rPr lang="en-US" sz="1600" dirty="0"/>
              <a:t>Composite structures</a:t>
            </a:r>
          </a:p>
          <a:p>
            <a:pPr lvl="2"/>
            <a:r>
              <a:rPr lang="en-US" sz="1600" dirty="0"/>
              <a:t>Aerodynamics, helicopters</a:t>
            </a:r>
          </a:p>
          <a:p>
            <a:pPr lvl="2"/>
            <a:r>
              <a:rPr lang="en-US" sz="1600" dirty="0"/>
              <a:t>UAV lab co-founder</a:t>
            </a:r>
          </a:p>
          <a:p>
            <a:r>
              <a:rPr lang="en-US" sz="2400" dirty="0"/>
              <a:t>Outside the office:</a:t>
            </a:r>
          </a:p>
          <a:p>
            <a:pPr lvl="1"/>
            <a:r>
              <a:rPr lang="en-US" sz="2000" dirty="0"/>
              <a:t>Musician – lots of performing</a:t>
            </a:r>
          </a:p>
          <a:p>
            <a:pPr lvl="1"/>
            <a:r>
              <a:rPr lang="en-US" sz="2000" dirty="0"/>
              <a:t>Runner, cyclist</a:t>
            </a:r>
          </a:p>
          <a:p>
            <a:pPr lvl="1"/>
            <a:r>
              <a:rPr lang="en-US" sz="2000" dirty="0"/>
              <a:t>Dad to 3 great kids!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 l="15156" t="14951" r="20214" b="29909"/>
          <a:stretch>
            <a:fillRect/>
          </a:stretch>
        </p:blipFill>
        <p:spPr>
          <a:xfrm>
            <a:off x="10386327" y="943154"/>
            <a:ext cx="1576709" cy="175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9061606" y="2826625"/>
            <a:ext cx="2921917" cy="1746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4663B1-65C0-4119-B342-98AF5A8752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3483" y="4703673"/>
            <a:ext cx="6918960" cy="200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34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F9F3F0B-2054-4EC3-A137-3712573732F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470726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" name="think-cell Slide" r:id="rId5" imgW="423" imgH="424" progId="TCLayout.ActiveDocument.1">
                  <p:embed/>
                </p:oleObj>
              </mc:Choice>
              <mc:Fallback>
                <p:oleObj name="think-cell Slide" r:id="rId5" imgW="423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F9F3F0B-2054-4EC3-A137-3712573732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CAE70E7-0C0C-4482-A12E-620DF223266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9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Energy Balance- Example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477" y="841951"/>
            <a:ext cx="7731752" cy="549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4473CB-D26C-434E-8FFA-6BB18CB07C3E}"/>
              </a:ext>
            </a:extLst>
          </p:cNvPr>
          <p:cNvSpPr txBox="1"/>
          <p:nvPr/>
        </p:nvSpPr>
        <p:spPr>
          <a:xfrm>
            <a:off x="454306" y="3267853"/>
            <a:ext cx="169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Climb-and-glide energy storage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507C5B-96BD-4A35-80E2-6F0C91B4AA9B}"/>
              </a:ext>
            </a:extLst>
          </p:cNvPr>
          <p:cNvCxnSpPr>
            <a:stCxn id="6" idx="3"/>
          </p:cNvCxnSpPr>
          <p:nvPr/>
        </p:nvCxnSpPr>
        <p:spPr>
          <a:xfrm flipV="1">
            <a:off x="2152477" y="2761861"/>
            <a:ext cx="2456845" cy="829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66C3DF-99B5-4BA6-BE6B-1CC280219596}"/>
              </a:ext>
            </a:extLst>
          </p:cNvPr>
          <p:cNvCxnSpPr>
            <a:stCxn id="4" idx="1"/>
          </p:cNvCxnSpPr>
          <p:nvPr/>
        </p:nvCxnSpPr>
        <p:spPr>
          <a:xfrm>
            <a:off x="2152477" y="3591019"/>
            <a:ext cx="2456845" cy="980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538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88EACBF-629E-4312-8D35-B82CEB7A989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680343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" name="think-cell Slide" r:id="rId5" imgW="423" imgH="424" progId="TCLayout.ActiveDocument.1">
                  <p:embed/>
                </p:oleObj>
              </mc:Choice>
              <mc:Fallback>
                <p:oleObj name="think-cell Slide" r:id="rId5" imgW="423" imgH="42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F88EACBF-629E-4312-8D35-B82CEB7A98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CBBA8EC1-D6D5-44EC-AA37-A9900D48CDA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9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Energy Cycle: Putting it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Key mission parameters: Latitude and Day of Year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Sun angle &amp; length of night both function of latitude and DOY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Drives energy available and energy storage requirement</a:t>
            </a:r>
          </a:p>
          <a:p>
            <a:r>
              <a:rPr lang="en-US" dirty="0">
                <a:sym typeface="Wingdings" panose="05000000000000000000" pitchFamily="2" charset="2"/>
              </a:rPr>
              <a:t>Key Aircraft parameters: Weight, L/D, Flight speed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Drives energy needed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474934"/>
              </p:ext>
            </p:extLst>
          </p:nvPr>
        </p:nvGraphicFramePr>
        <p:xfrm>
          <a:off x="2652529" y="3782731"/>
          <a:ext cx="6886940" cy="1607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7063">
                  <a:extLst>
                    <a:ext uri="{9D8B030D-6E8A-4147-A177-3AD203B41FA5}">
                      <a16:colId xmlns:a16="http://schemas.microsoft.com/office/drawing/2014/main" val="151448616"/>
                    </a:ext>
                  </a:extLst>
                </a:gridCol>
                <a:gridCol w="1186407">
                  <a:extLst>
                    <a:ext uri="{9D8B030D-6E8A-4147-A177-3AD203B41FA5}">
                      <a16:colId xmlns:a16="http://schemas.microsoft.com/office/drawing/2014/main" val="3512454283"/>
                    </a:ext>
                  </a:extLst>
                </a:gridCol>
                <a:gridCol w="1721735">
                  <a:extLst>
                    <a:ext uri="{9D8B030D-6E8A-4147-A177-3AD203B41FA5}">
                      <a16:colId xmlns:a16="http://schemas.microsoft.com/office/drawing/2014/main" val="3328582505"/>
                    </a:ext>
                  </a:extLst>
                </a:gridCol>
                <a:gridCol w="1721735">
                  <a:extLst>
                    <a:ext uri="{9D8B030D-6E8A-4147-A177-3AD203B41FA5}">
                      <a16:colId xmlns:a16="http://schemas.microsoft.com/office/drawing/2014/main" val="3357244447"/>
                    </a:ext>
                  </a:extLst>
                </a:gridCol>
              </a:tblGrid>
              <a:tr h="5198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Day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Hours of Night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E Collected (kWh)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E Storage Required (kWh)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3677707"/>
                  </a:ext>
                </a:extLst>
              </a:tr>
              <a:tr h="3465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Winter Solstice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14.2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154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85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48206639"/>
                  </a:ext>
                </a:extLst>
              </a:tr>
              <a:tr h="1890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Equinox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11.8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191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77040652"/>
                  </a:ext>
                </a:extLst>
              </a:tr>
              <a:tr h="3465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Summer Solstice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227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2841621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430213" y="3413399"/>
            <a:ext cx="5558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Latitude: 35 deg N, Altitude: 65,000 ft, Odysseus Baseline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3877C-A53D-4387-9EDD-56CECF66B74C}"/>
              </a:ext>
            </a:extLst>
          </p:cNvPr>
          <p:cNvSpPr txBox="1"/>
          <p:nvPr/>
        </p:nvSpPr>
        <p:spPr>
          <a:xfrm>
            <a:off x="2329648" y="5629714"/>
            <a:ext cx="7532703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50% more battery required to make it through winter night</a:t>
            </a:r>
          </a:p>
        </p:txBody>
      </p:sp>
    </p:spTree>
    <p:extLst>
      <p:ext uri="{BB962C8B-B14F-4D97-AF65-F5344CB8AC3E}">
        <p14:creationId xmlns:p14="http://schemas.microsoft.com/office/powerpoint/2010/main" val="1431238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F639803-B927-4472-8FDC-F57697BAC21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757691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7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F639803-B927-4472-8FDC-F57697BAC2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0C921508-C9B8-4B89-AFC9-B101B90ACF3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9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2F6B0-B41A-4C57-A4CE-EB0FFECC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Solar Airplane Optimization and Sizing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3E157-D765-4507-BBAE-6A300A51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7706"/>
            <a:ext cx="10515600" cy="516925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i="1" dirty="0"/>
              <a:t>Optimization Objective: </a:t>
            </a:r>
            <a:r>
              <a:rPr lang="en-US" dirty="0"/>
              <a:t>Minimize size &amp; cost of solar powered airplane for a given set of technology inputs; or determine technology required to achieve a given mission</a:t>
            </a:r>
          </a:p>
          <a:p>
            <a:pPr marL="0" indent="0">
              <a:buNone/>
            </a:pPr>
            <a:r>
              <a:rPr lang="en-US" i="1" dirty="0"/>
              <a:t>Key Sizing Drivers:</a:t>
            </a:r>
          </a:p>
          <a:p>
            <a:r>
              <a:rPr lang="en-US" dirty="0"/>
              <a:t>Mission definition: latitude, time-of-year, min flight speed</a:t>
            </a:r>
          </a:p>
          <a:p>
            <a:r>
              <a:rPr lang="en-US" dirty="0"/>
              <a:t>Key technology and its parameters: power collection system, energy storage system, fixed mass components (avionics)</a:t>
            </a:r>
          </a:p>
          <a:p>
            <a:r>
              <a:rPr lang="en-US" dirty="0"/>
              <a:t>Sizing scaling: nearly </a:t>
            </a:r>
            <a:r>
              <a:rPr lang="en-US" i="1" dirty="0"/>
              <a:t>everything </a:t>
            </a:r>
            <a:r>
              <a:rPr lang="en-US" dirty="0"/>
              <a:t>scales!</a:t>
            </a:r>
          </a:p>
          <a:p>
            <a:pPr lvl="1"/>
            <a:r>
              <a:rPr lang="en-US" dirty="0"/>
              <a:t>Energy storage system: scales with energy stored</a:t>
            </a:r>
          </a:p>
          <a:p>
            <a:pPr lvl="1"/>
            <a:r>
              <a:rPr lang="en-US" dirty="0"/>
              <a:t>Structural sizing: scales with loads, mass (&amp; its distribution), airspeed, aeroelastic effects</a:t>
            </a:r>
          </a:p>
          <a:p>
            <a:pPr lvl="1"/>
            <a:r>
              <a:rPr lang="en-US" dirty="0"/>
              <a:t>Power distribution and wiring: scale with power, length, efficiency</a:t>
            </a:r>
          </a:p>
          <a:p>
            <a:pPr lvl="1"/>
            <a:r>
              <a:rPr lang="en-US" dirty="0"/>
              <a:t>Electric motors: scale with torque, efficiency</a:t>
            </a:r>
          </a:p>
          <a:p>
            <a:pPr lvl="1"/>
            <a:r>
              <a:rPr lang="en-US" dirty="0"/>
              <a:t>Servo actuators: scale with control surface size, airspeed</a:t>
            </a:r>
          </a:p>
          <a:p>
            <a:pPr lvl="1"/>
            <a:r>
              <a:rPr lang="en-US" dirty="0"/>
              <a:t>Landing gear: scales with height, gross mass, speed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EA3BE-0BB8-4DF2-A693-A9A4A1C3F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7D424-15CC-4B26-AE54-D42E949B40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87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B2DED6D-7CAA-4ABC-8261-BB268A8626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0417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1"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B2DED6D-7CAA-4ABC-8261-BB268A8626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E7754B2-02A1-49CC-84E2-1BF4258C2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A66A5-7649-408D-94DA-8FE98287A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03127-E65B-4453-84F1-B68E5695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7D424-15CC-4B26-AE54-D42E949B4036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4B7437-EF4E-40C2-9E35-A415D5C47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386"/>
            <a:ext cx="12192000" cy="683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89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8E4170F-9543-4FBC-9226-42AC47EDFE1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238979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"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8E4170F-9543-4FBC-9226-42AC47EDF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65CF01D-219F-4DC1-BEE4-FB2D9337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7389D-33A5-4CBF-8486-F90FC03CD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F8599-D7C5-49E4-90BB-E3537382D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7D424-15CC-4B26-AE54-D42E949B4036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5DF427-4473-4394-B1FD-38BC85E00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3091"/>
            <a:ext cx="12192000" cy="681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57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8CF189A-7CC4-4D60-BCAF-B3DD410F02B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267999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9"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8CF189A-7CC4-4D60-BCAF-B3DD410F02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89EECA0-4AFE-4FC7-A578-61E790B61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A0C8B-2EB6-4CDD-BD27-1E47DE991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E90D3-8139-4D6C-9105-A332857B1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7D424-15CC-4B26-AE54-D42E949B4036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1FFECE-D0CA-49F5-9951-DFC318F76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" y="0"/>
            <a:ext cx="12186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63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A13E254-E886-42B0-8F0E-E9BE7C697C5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599967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3"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A13E254-E886-42B0-8F0E-E9BE7C697C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F7F2BCF-F34A-4767-8C34-13D50AEA3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D949E-158F-479F-8D7A-0B494D740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fontAlgn="ctr">
              <a:buFont typeface="+mj-lt"/>
              <a:buAutoNum type="arabicPeriod"/>
            </a:pPr>
            <a:r>
              <a:rPr lang="en-US" dirty="0">
                <a:hlinkClick r:id="rId6"/>
              </a:rPr>
              <a:t>https://www.researchgate.net/publication/228843407_Fly_Around_the_World_with_a_Solar_Powered_Airplane</a:t>
            </a:r>
            <a:endParaRPr lang="en-US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>
                <a:hlinkClick r:id="rId7"/>
              </a:rPr>
              <a:t>https://www.researchgate.net/publication/336455359_Review_of_Power_Device_for_Solar-Powered_Aircraft_Applications</a:t>
            </a:r>
            <a:endParaRPr lang="en-US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>
                <a:hlinkClick r:id="rId8"/>
              </a:rPr>
              <a:t>https://engineering.fb.com/connectivity/open-sourcing-facebooks-solar-powered-aircraft-design-tools/</a:t>
            </a:r>
            <a:endParaRPr lang="en-US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>
                <a:hlinkClick r:id="rId9"/>
              </a:rPr>
              <a:t>https://research.fb.com/publications/hale-multidisciplinary-design-optimization-part-i-solar-powered-single-and-multiple-boom-aircraft/</a:t>
            </a:r>
            <a:endParaRPr lang="en-US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>
                <a:hlinkClick r:id="rId10"/>
              </a:rPr>
              <a:t>https://research.fb.com/publications/hale-multidisciplinary-design-optimization-part-ii-solar-powered-flying-wing-aircraft/</a:t>
            </a:r>
            <a:endParaRPr lang="en-US" dirty="0"/>
          </a:p>
          <a:p>
            <a:pPr marL="457200" indent="-457200" fontAlgn="ctr">
              <a:buFont typeface="+mj-lt"/>
              <a:buAutoNum type="arabicPeriod"/>
            </a:pPr>
            <a:r>
              <a:rPr lang="en-US" dirty="0">
                <a:hlinkClick r:id="rId11"/>
              </a:rPr>
              <a:t>https://arc.aiaa.org/doi/10.2514/1.C034405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B9FE0-8376-4D08-AB59-3B0EF0EB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7D424-15CC-4B26-AE54-D42E949B40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46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FDC22D-A828-EC42-B304-5E700D81D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29" b="15651"/>
          <a:stretch/>
        </p:blipFill>
        <p:spPr>
          <a:xfrm>
            <a:off x="0" y="-644746"/>
            <a:ext cx="12192000" cy="750274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D630BA3-2316-474C-AEF3-A1CD91993644}"/>
              </a:ext>
            </a:extLst>
          </p:cNvPr>
          <p:cNvSpPr txBox="1">
            <a:spLocks/>
          </p:cNvSpPr>
          <p:nvPr/>
        </p:nvSpPr>
        <p:spPr>
          <a:xfrm>
            <a:off x="609600" y="0"/>
            <a:ext cx="10972800" cy="1143000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Thank you!  </a:t>
            </a:r>
          </a:p>
          <a:p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D991D-B351-4284-AB53-26A1B2A37A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738" y="5986720"/>
            <a:ext cx="1871968" cy="69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47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30C4DFD-AB37-4EFA-903C-DD0B6199784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304747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think-cell Slide" r:id="rId6" imgW="423" imgH="424" progId="TCLayout.ActiveDocument.1">
                  <p:embed/>
                </p:oleObj>
              </mc:Choice>
              <mc:Fallback>
                <p:oleObj name="think-cell Slide" r:id="rId6" imgW="423" imgH="42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30C4DFD-AB37-4EFA-903C-DD0B619978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B98A369-377C-4C9E-8EEC-4F100CDE0C8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7150" y="1"/>
            <a:ext cx="12020550" cy="895417"/>
          </a:xfrm>
        </p:spPr>
        <p:txBody>
          <a:bodyPr/>
          <a:lstStyle/>
          <a:p>
            <a:r>
              <a:rPr lang="en-US" dirty="0"/>
              <a:t>Solar Airplane Energy Challenge: Closing The Energy Cycle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944948"/>
            <a:ext cx="10515600" cy="5065645"/>
          </a:xfrm>
        </p:spPr>
        <p:txBody>
          <a:bodyPr>
            <a:normAutofit/>
          </a:bodyPr>
          <a:lstStyle/>
          <a:p>
            <a:pPr marL="0" indent="0" fontAlgn="ctr">
              <a:buNone/>
            </a:pPr>
            <a:r>
              <a:rPr lang="en-US" sz="3200" dirty="0"/>
              <a:t>		</a:t>
            </a:r>
            <a:r>
              <a:rPr lang="en-US" sz="3200" u="sng" dirty="0"/>
              <a:t>Energy In </a:t>
            </a:r>
          </a:p>
          <a:p>
            <a:pPr lvl="1" fontAlgn="ctr"/>
            <a:r>
              <a:rPr lang="en-US" sz="2400" dirty="0"/>
              <a:t>Solar flux in space</a:t>
            </a:r>
          </a:p>
          <a:p>
            <a:pPr lvl="1" fontAlgn="ctr"/>
            <a:r>
              <a:rPr lang="en-US" sz="2400" dirty="0"/>
              <a:t>Atmospheric absorption</a:t>
            </a:r>
          </a:p>
          <a:p>
            <a:pPr lvl="1" fontAlgn="ctr"/>
            <a:r>
              <a:rPr lang="en-US" sz="2400" dirty="0"/>
              <a:t>Shape / Collection factor</a:t>
            </a:r>
          </a:p>
          <a:p>
            <a:pPr lvl="1" fontAlgn="ctr"/>
            <a:r>
              <a:rPr lang="en-US" sz="2400" dirty="0"/>
              <a:t>Length of day vs DOY, latitude</a:t>
            </a:r>
          </a:p>
          <a:p>
            <a:pPr lvl="1" fontAlgn="ctr"/>
            <a:r>
              <a:rPr lang="en-US" sz="2400" dirty="0"/>
              <a:t>Solar panel efficiency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F1BDDD9B-6EBE-41AE-9A92-D0DDED4CD476}"/>
              </a:ext>
            </a:extLst>
          </p:cNvPr>
          <p:cNvSpPr txBox="1">
            <a:spLocks/>
          </p:cNvSpPr>
          <p:nvPr/>
        </p:nvSpPr>
        <p:spPr>
          <a:xfrm>
            <a:off x="5600700" y="895418"/>
            <a:ext cx="6477000" cy="36750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lnSpc>
                <a:spcPct val="100000"/>
              </a:lnSpc>
              <a:buNone/>
            </a:pPr>
            <a:r>
              <a:rPr lang="en-US" sz="3200" dirty="0"/>
              <a:t>≥			</a:t>
            </a:r>
            <a:r>
              <a:rPr lang="en-US" sz="3200" u="sng" dirty="0"/>
              <a:t>Energy Required</a:t>
            </a:r>
          </a:p>
          <a:p>
            <a:pPr lvl="1" fontAlgn="ctr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Flight Energy = Power * Time = Thrust*Velocity * 24 hours</a:t>
            </a:r>
          </a:p>
          <a:p>
            <a:pPr lvl="1" fontAlgn="ctr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Energy storage: needed to last though the night</a:t>
            </a:r>
          </a:p>
          <a:p>
            <a:pPr lvl="1" fontAlgn="ctr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Flight Speed &gt; wind speed</a:t>
            </a:r>
          </a:p>
          <a:p>
            <a:pPr lvl="1" fontAlgn="ctr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Thrust = Weight/(L/D)</a:t>
            </a: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1AD9679B-61F1-4003-8FF2-F40D6D0F69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6" t="39250" r="18749" b="3846"/>
          <a:stretch/>
        </p:blipFill>
        <p:spPr bwMode="auto">
          <a:xfrm>
            <a:off x="838200" y="4178613"/>
            <a:ext cx="4762500" cy="241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08B604-8B6B-49D1-9CF2-F60D1BA7E5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0981" y="4178613"/>
            <a:ext cx="4192538" cy="241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08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BA87C4F-0756-4790-9156-10710BE6918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490319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think-cell Slide" r:id="rId6" imgW="423" imgH="424" progId="TCLayout.ActiveDocument.1">
                  <p:embed/>
                </p:oleObj>
              </mc:Choice>
              <mc:Fallback>
                <p:oleObj name="think-cell Slide" r:id="rId6" imgW="423" imgH="42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BA87C4F-0756-4790-9156-10710BE691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3D595B23-4F74-4B5C-A078-2905D907E1C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9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Closing The Energy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11318"/>
            <a:ext cx="4529560" cy="5122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Conditions must be met: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Energy In ≥ Energy Used over 24 hour cycle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Battery Energy ≥ Energy Required for “Night”</a:t>
            </a:r>
          </a:p>
          <a:p>
            <a:r>
              <a:rPr lang="en-US" dirty="0"/>
              <a:t>Two primary solar power flows:</a:t>
            </a:r>
          </a:p>
          <a:p>
            <a:pPr lvl="1"/>
            <a:r>
              <a:rPr lang="en-US" sz="2600" dirty="0"/>
              <a:t>Daytime flight power</a:t>
            </a:r>
          </a:p>
          <a:p>
            <a:pPr lvl="1"/>
            <a:r>
              <a:rPr lang="en-US" sz="2600" dirty="0"/>
              <a:t>Energy storage for nighttime flight</a:t>
            </a:r>
          </a:p>
        </p:txBody>
      </p:sp>
      <p:pic>
        <p:nvPicPr>
          <p:cNvPr id="4" name="Picture 3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2805" y="1311305"/>
            <a:ext cx="7120128" cy="47221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5393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792BC1D-266E-46A8-AB89-64CDA6D25B5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334276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think-cell Slide" r:id="rId6" imgW="423" imgH="424" progId="TCLayout.ActiveDocument.1">
                  <p:embed/>
                </p:oleObj>
              </mc:Choice>
              <mc:Fallback>
                <p:oleObj name="think-cell Slide" r:id="rId6" imgW="423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792BC1D-266E-46A8-AB89-64CDA6D25B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0E7A370-E97B-4FC2-95F2-83D198E573B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9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Energy In: Solar Power Available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865632"/>
                <a:ext cx="10972800" cy="536777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𝐸𝑛𝑒𝑟𝑔𝑦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𝐼𝑛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𝑢𝑛𝑟𝑖𝑠𝑒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𝑆𝑢𝑛𝑠𝑒𝑡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𝑃𝑜𝑤𝑒𝑟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𝑆𝑜𝑙𝑎𝑟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Usable Power = Flux in Space *Area of Solar Array * (</a:t>
                </a:r>
                <a:r>
                  <a:rPr lang="el-GR" dirty="0"/>
                  <a:t>η</a:t>
                </a:r>
                <a:r>
                  <a:rPr lang="en-US" baseline="-25000" dirty="0"/>
                  <a:t>Atmosphere</a:t>
                </a:r>
                <a:r>
                  <a:rPr lang="en-US" dirty="0"/>
                  <a:t>*</a:t>
                </a:r>
                <a:r>
                  <a:rPr lang="el-GR" dirty="0"/>
                  <a:t>η</a:t>
                </a:r>
                <a:r>
                  <a:rPr lang="en-US" baseline="-25000" dirty="0" err="1"/>
                  <a:t>CollectionFactor</a:t>
                </a:r>
                <a:r>
                  <a:rPr lang="en-US" dirty="0"/>
                  <a:t>*</a:t>
                </a:r>
                <a:r>
                  <a:rPr lang="el-GR" dirty="0"/>
                  <a:t>η</a:t>
                </a:r>
                <a:r>
                  <a:rPr lang="en-US" baseline="-25000" dirty="0"/>
                  <a:t>Conversion</a:t>
                </a:r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865632"/>
                <a:ext cx="10972800" cy="5367774"/>
              </a:xfrm>
              <a:blipFill>
                <a:blip r:embed="rId8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2172" y="3201869"/>
            <a:ext cx="5526890" cy="337095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977430" y="3946966"/>
            <a:ext cx="3486912" cy="20872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Solar flux in space ~ 1367 W/m</a:t>
            </a:r>
            <a:r>
              <a:rPr lang="en-US" baseline="30000" dirty="0"/>
              <a:t>2 (standard nominal value)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BF6745-B779-4E11-A818-CB8113E07FED}"/>
                  </a:ext>
                </a:extLst>
              </p:cNvPr>
              <p:cNvSpPr txBox="1"/>
              <p:nvPr/>
            </p:nvSpPr>
            <p:spPr>
              <a:xfrm>
                <a:off x="2099040" y="7099038"/>
                <a:ext cx="79939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l-G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𝐿𝑜𝑐𝑎𝑙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𝑆𝑐𝑎𝑡𝑡𝑒𝑟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𝑆𝑜𝑙𝑎𝑟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BF6745-B779-4E11-A818-CB8113E07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040" y="7099038"/>
                <a:ext cx="7993919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616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F8A5AD3-EB78-4E0B-AF5E-AC5196CECAF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515927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think-cell Slide" r:id="rId6" imgW="425" imgH="424" progId="TCLayout.ActiveDocument.1">
                  <p:embed/>
                </p:oleObj>
              </mc:Choice>
              <mc:Fallback>
                <p:oleObj name="think-cell Slide" r:id="rId6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F8A5AD3-EB78-4E0B-AF5E-AC5196CEC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6C40D7F0-17A9-4738-8F60-A61D7121FC1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29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A2D6E3-8329-4680-838E-34E6CD73CB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3215" y="92075"/>
            <a:ext cx="5324475" cy="346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771E7-E9EC-4EEF-81F3-C2D1BD60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Energy In: Latitude &amp; Length of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5BA09-A4CB-4FD3-9D72-ABE941049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11" y="928837"/>
            <a:ext cx="5806490" cy="5248126"/>
          </a:xfrm>
        </p:spPr>
        <p:txBody>
          <a:bodyPr/>
          <a:lstStyle/>
          <a:p>
            <a:r>
              <a:rPr lang="en-US" dirty="0"/>
              <a:t>Hours of sunlight function of day of year, latitude, altitude</a:t>
            </a:r>
          </a:p>
          <a:p>
            <a:r>
              <a:rPr lang="en-US" dirty="0"/>
              <a:t>Hours of Darkness drives how much battery is required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CD0E1-6004-4A75-A317-1C8D1163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7D424-15CC-4B26-AE54-D42E949B4036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2D71A4-1452-421F-AC7E-499775201A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3215" y="3721391"/>
            <a:ext cx="5629275" cy="2381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37506C-3C1F-43DA-A7ED-509D3313BE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510" y="2461839"/>
            <a:ext cx="6145875" cy="415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7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FD932F9-F687-4154-A2F1-320A9DF37E5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53861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think-cell Slide" r:id="rId6" imgW="423" imgH="424" progId="TCLayout.ActiveDocument.1">
                  <p:embed/>
                </p:oleObj>
              </mc:Choice>
              <mc:Fallback>
                <p:oleObj name="think-cell Slide" r:id="rId6" imgW="423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FD932F9-F687-4154-A2F1-320A9DF37E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257AFF4-BF26-4361-A6E7-750249ABB03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9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Energy In: Solar Power Available- Atmospheric Absorption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11318"/>
            <a:ext cx="5073570" cy="5122088"/>
          </a:xfrm>
        </p:spPr>
        <p:txBody>
          <a:bodyPr>
            <a:normAutofit fontScale="92500"/>
          </a:bodyPr>
          <a:lstStyle/>
          <a:p>
            <a:r>
              <a:rPr lang="en-US" dirty="0"/>
              <a:t>Solar flux absorbed by atmosphere</a:t>
            </a:r>
          </a:p>
          <a:p>
            <a:r>
              <a:rPr lang="en-US" dirty="0"/>
              <a:t>Absorption depends on mass and composition of air through which sunlight travels </a:t>
            </a:r>
          </a:p>
          <a:p>
            <a:pPr lvl="1"/>
            <a:r>
              <a:rPr lang="en-US" dirty="0"/>
              <a:t>Common reference conditions referred to as </a:t>
            </a:r>
            <a:r>
              <a:rPr lang="en-US" i="1" dirty="0"/>
              <a:t>AM1.5</a:t>
            </a:r>
            <a:r>
              <a:rPr lang="en-US" dirty="0"/>
              <a:t> (sea level standard) and </a:t>
            </a:r>
            <a:r>
              <a:rPr lang="en-US" i="1" dirty="0"/>
              <a:t>AM0</a:t>
            </a:r>
            <a:r>
              <a:rPr lang="en-US" dirty="0"/>
              <a:t> (space)</a:t>
            </a:r>
          </a:p>
          <a:p>
            <a:pPr lvl="1"/>
            <a:r>
              <a:rPr lang="en-US" dirty="0"/>
              <a:t>Flux available f(altitude, solar angle)</a:t>
            </a:r>
          </a:p>
          <a:p>
            <a:r>
              <a:rPr lang="en-US" dirty="0"/>
              <a:t>Spectral content also changes as light is filtered through atmosphere – impacts solar cell efficiency</a:t>
            </a:r>
          </a:p>
          <a:p>
            <a:pPr lvl="1"/>
            <a:r>
              <a:rPr lang="en-US" dirty="0"/>
              <a:t>Solar cell efficiency typically reported for AM1.5 conditions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Solar irradiance spectrum above atmosphere and at surfac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412" y="1960339"/>
            <a:ext cx="5396628" cy="401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795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E3B1A6D4-BCDE-482D-BEBB-B1485833E4D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994889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think-cell Slide" r:id="rId5" imgW="423" imgH="424" progId="TCLayout.ActiveDocument.1">
                  <p:embed/>
                </p:oleObj>
              </mc:Choice>
              <mc:Fallback>
                <p:oleObj name="think-cell Slide" r:id="rId5" imgW="423" imgH="424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E3B1A6D4-BCDE-482D-BEBB-B1485833E4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DECDF20-5628-4F92-BC92-FFC87E2169A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29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Energy In: Solar-Electric Conversion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211" y="944235"/>
            <a:ext cx="5378869" cy="192825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Solar cell spectral efficiency determined by junction materials, packaging, number of junctions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Single junction installed </a:t>
            </a:r>
            <a:r>
              <a:rPr lang="el-GR" dirty="0"/>
              <a:t>η</a:t>
            </a:r>
            <a:r>
              <a:rPr lang="en-US" baseline="-25000" dirty="0"/>
              <a:t>max</a:t>
            </a:r>
            <a:r>
              <a:rPr lang="en-US" dirty="0"/>
              <a:t>≈24% for GaAs or Si</a:t>
            </a:r>
          </a:p>
        </p:txBody>
      </p:sp>
      <p:pic>
        <p:nvPicPr>
          <p:cNvPr id="6150" name="Picture 6" descr="https://upload.wikimedia.org/wikipedia/commons/thumb/4/4c/ShockleyQueisserFullCurve.svg/969px-ShockleyQueisserFullCurve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53" y="3248978"/>
            <a:ext cx="3834574" cy="284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5713" y="5974380"/>
            <a:ext cx="4645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efficiency of single junction cell limited to ~34% (the </a:t>
            </a:r>
            <a:r>
              <a:rPr lang="en-US" dirty="0">
                <a:hlinkClick r:id="rId8" tooltip="Shockley-Queisser limit"/>
              </a:rPr>
              <a:t>Shockley-</a:t>
            </a:r>
            <a:r>
              <a:rPr lang="en-US" dirty="0" err="1">
                <a:hlinkClick r:id="rId8" tooltip="Shockley-Queisser limit"/>
              </a:rPr>
              <a:t>Queisser</a:t>
            </a:r>
            <a:r>
              <a:rPr lang="en-US" dirty="0">
                <a:hlinkClick r:id="rId8" tooltip="Shockley-Queisser limit"/>
              </a:rPr>
              <a:t> limit</a:t>
            </a:r>
            <a:r>
              <a:rPr lang="en-US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28639" y="3777268"/>
            <a:ext cx="4645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junction cells use larger bandwidth of available solar flux to achieve higher efficiency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449042" y="4753878"/>
            <a:ext cx="5426697" cy="1713652"/>
            <a:chOff x="3913139" y="2874328"/>
            <a:chExt cx="5426697" cy="171365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13139" y="2874328"/>
              <a:ext cx="2667000" cy="13716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486250" y="4181217"/>
              <a:ext cx="1459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Alta GaAs cell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0734F4-E754-461C-B3AC-9BFAB4E79890}"/>
                </a:ext>
              </a:extLst>
            </p:cNvPr>
            <p:cNvSpPr txBox="1"/>
            <p:nvPr/>
          </p:nvSpPr>
          <p:spPr>
            <a:xfrm>
              <a:off x="7538253" y="4218648"/>
              <a:ext cx="18015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Spectrolab</a:t>
              </a:r>
              <a:r>
                <a:rPr lang="en-US" dirty="0"/>
                <a:t> 3J cell</a:t>
              </a:r>
            </a:p>
          </p:txBody>
        </p:sp>
      </p:grpSp>
      <p:pic>
        <p:nvPicPr>
          <p:cNvPr id="6158" name="Picture 14" descr="Image result for solar cell GaA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1398804"/>
            <a:ext cx="516255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8277C3-527A-4AE3-846E-6AAA4338A3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9153" y="4478566"/>
            <a:ext cx="2229444" cy="164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86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4169371-4153-4DAE-8760-CD990D3983F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066438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think-cell Slide" r:id="rId4" imgW="423" imgH="424" progId="TCLayout.ActiveDocument.1">
                  <p:embed/>
                </p:oleObj>
              </mc:Choice>
              <mc:Fallback>
                <p:oleObj name="think-cell Slide" r:id="rId4" imgW="423" imgH="42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4169371-4153-4DAE-8760-CD990D398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64A9215-97F2-4EF3-B3C8-54DA15B28B3E}"/>
              </a:ext>
            </a:extLst>
          </p:cNvPr>
          <p:cNvSpPr/>
          <p:nvPr/>
        </p:nvSpPr>
        <p:spPr>
          <a:xfrm>
            <a:off x="9639300" y="2971800"/>
            <a:ext cx="508000" cy="5207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36370-888A-4BAD-A6C4-D0FAD86DF793}"/>
              </a:ext>
            </a:extLst>
          </p:cNvPr>
          <p:cNvSpPr txBox="1"/>
          <p:nvPr/>
        </p:nvSpPr>
        <p:spPr>
          <a:xfrm>
            <a:off x="4851400" y="1487561"/>
            <a:ext cx="1965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we are using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0B8F55-D966-4153-99C2-B8F98F7A1871}"/>
              </a:ext>
            </a:extLst>
          </p:cNvPr>
          <p:cNvCxnSpPr>
            <a:endCxn id="4" idx="1"/>
          </p:cNvCxnSpPr>
          <p:nvPr/>
        </p:nvCxnSpPr>
        <p:spPr>
          <a:xfrm>
            <a:off x="6832600" y="1689100"/>
            <a:ext cx="2881095" cy="13589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16E7208-4763-426D-B541-36493BC20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1369"/>
            <a:ext cx="12192000" cy="641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149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tUBNhGmlpClGKZsP1ZCO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x5vEn7ukF.WNxtBYK_ON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9XRe3elYc_U7gfZ2PP8U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3kafcSdChXaOvd2PLaWm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2QC6smbKx88qWKzHl4wn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U1h1PlNcp22EhzvsYuAD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2QqMXFWjBH.GQMbg9y_I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gZUSS9mpdKTd8874kOW1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xnHgJYFZ_HHnNvq23Zew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3rg85bQ33S2vpCuzL4yR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jFEx.1PYUTpK1skFGOso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xmmYQ4k1heqfaBRquD1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.EuVQ6CnB.ur54zrfok7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xk3nUjWP9TXuTcPO.7hG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_I.hvCEdo0sLRlQCMjMj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9M2kni6PiEzQcddsrmOn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Xu8wtPqdQiNyj5R9mfZ9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6LRdmZBrp45eg4teQ._1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lODLp7.x92_Wcs3QLF5S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1nX4St.XIuJ1t3yYTyc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jgp5m93gKumB8fUU6Fg3Q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OlT9JhCmJd7rWYAcvUcL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LwT_lM9u0eM1xG205LN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urora Theme Aug 201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rora Theme Aug 2019" id="{0C1626D0-F672-45AD-AADC-0ABB77052A03}" vid="{1A6993FA-87C1-40E2-BDD3-46BD30553C6B}"/>
    </a:ext>
  </a:extLst>
</a:theme>
</file>

<file path=ppt/theme/theme2.xml><?xml version="1.0" encoding="utf-8"?>
<a:theme xmlns:a="http://schemas.openxmlformats.org/drawingml/2006/main" name="Aurora Logo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Solar airplane primer MIT FEB 2020</Template>
  <TotalTime>1272</TotalTime>
  <Words>1572</Words>
  <Application>Microsoft Macintosh PowerPoint</Application>
  <PresentationFormat>Widescreen</PresentationFormat>
  <Paragraphs>212</Paragraphs>
  <Slides>27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Malgun Gothic</vt:lpstr>
      <vt:lpstr>Arial</vt:lpstr>
      <vt:lpstr>Calibri</vt:lpstr>
      <vt:lpstr>Cambria Math</vt:lpstr>
      <vt:lpstr>Times New Roman</vt:lpstr>
      <vt:lpstr>Wingdings</vt:lpstr>
      <vt:lpstr>Aurora Theme Aug 2019</vt:lpstr>
      <vt:lpstr>Aurora Logo Slide</vt:lpstr>
      <vt:lpstr>think-cell Slide</vt:lpstr>
      <vt:lpstr>Visio</vt:lpstr>
      <vt:lpstr>Persistent Solar Powered Airplanes: Closing the Energy Cycle</vt:lpstr>
      <vt:lpstr>Kevin R. Uleck, PhD Program Manager, Odysseus Solar UAV,  Aurora Flight Sciences</vt:lpstr>
      <vt:lpstr>Solar Airplane Energy Challenge: Closing The Energy Cycle</vt:lpstr>
      <vt:lpstr>Closing The Energy Cycle</vt:lpstr>
      <vt:lpstr>Energy In: Solar Power Available</vt:lpstr>
      <vt:lpstr>Energy In: Latitude &amp; Length of Day</vt:lpstr>
      <vt:lpstr>Energy In: Solar Power Available- Atmospheric Absorption</vt:lpstr>
      <vt:lpstr>Energy In: Solar-Electric Conversion Efficiency</vt:lpstr>
      <vt:lpstr>PowerPoint Presentation</vt:lpstr>
      <vt:lpstr>From cell efficiency to useable power</vt:lpstr>
      <vt:lpstr>Energy In: Solar Panel Area</vt:lpstr>
      <vt:lpstr>Energy In: Incident Flux Collection Factor</vt:lpstr>
      <vt:lpstr>Energy In: Collection Factor (2)</vt:lpstr>
      <vt:lpstr>Energy In: Solar Cell Power Point Tracking</vt:lpstr>
      <vt:lpstr>Energy Required: Daily Energy Breakdown</vt:lpstr>
      <vt:lpstr>Propulsion Power Required = Thrust X Airspeed</vt:lpstr>
      <vt:lpstr>How slow can we fly? Must stay on station against winds!</vt:lpstr>
      <vt:lpstr>Energy Required: Night and Day</vt:lpstr>
      <vt:lpstr>Mass</vt:lpstr>
      <vt:lpstr>Energy Balance- Example</vt:lpstr>
      <vt:lpstr>Energy Cycle: Putting it together</vt:lpstr>
      <vt:lpstr>Solar Airplane Optimization and Sizing Keys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Persistent Solar Powered Airplanes: Closing the Energy Cycle</dc:title>
  <dc:creator>Uleck (US), Kevin</dc:creator>
  <cp:lastModifiedBy>R. John Hansman</cp:lastModifiedBy>
  <cp:revision>2</cp:revision>
  <cp:lastPrinted>2020-02-11T02:03:21Z</cp:lastPrinted>
  <dcterms:created xsi:type="dcterms:W3CDTF">2020-02-07T01:27:35Z</dcterms:created>
  <dcterms:modified xsi:type="dcterms:W3CDTF">2020-02-11T18:59:46Z</dcterms:modified>
</cp:coreProperties>
</file>